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557" r:id="rId3"/>
    <p:sldId id="558" r:id="rId4"/>
    <p:sldId id="559" r:id="rId5"/>
    <p:sldId id="560" r:id="rId6"/>
    <p:sldId id="561" r:id="rId7"/>
    <p:sldId id="562" r:id="rId8"/>
    <p:sldId id="573" r:id="rId9"/>
    <p:sldId id="563" r:id="rId10"/>
    <p:sldId id="574" r:id="rId11"/>
    <p:sldId id="564" r:id="rId12"/>
    <p:sldId id="566" r:id="rId13"/>
    <p:sldId id="567" r:id="rId14"/>
    <p:sldId id="568" r:id="rId15"/>
    <p:sldId id="575" r:id="rId16"/>
    <p:sldId id="569" r:id="rId17"/>
    <p:sldId id="570" r:id="rId18"/>
    <p:sldId id="571" r:id="rId19"/>
    <p:sldId id="57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35"/>
    <a:srgbClr val="F5980F"/>
    <a:srgbClr val="FCE0B6"/>
    <a:srgbClr val="E48C0A"/>
    <a:srgbClr val="FACF90"/>
    <a:srgbClr val="009900"/>
    <a:srgbClr val="009955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56" autoAdjust="0"/>
  </p:normalViewPr>
  <p:slideViewPr>
    <p:cSldViewPr>
      <p:cViewPr varScale="1">
        <p:scale>
          <a:sx n="79" d="100"/>
          <a:sy n="79" d="100"/>
        </p:scale>
        <p:origin x="554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5F41-D193-45FC-8274-01B633CB0A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9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rgbClr val="FCE0B6"/>
            </a:gs>
            <a:gs pos="90000">
              <a:srgbClr val="FACF90">
                <a:alpha val="72941"/>
              </a:srgbClr>
            </a:gs>
            <a:gs pos="100000">
              <a:srgbClr val="F7A83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Towards a Universal Decomposition </a:t>
            </a:r>
            <a:br>
              <a:rPr lang="en-US" dirty="0"/>
            </a:br>
            <a:r>
              <a:rPr lang="en-US" dirty="0"/>
              <a:t>of Phase-Space Integrands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00400"/>
            <a:ext cx="9067800" cy="3581400"/>
          </a:xfrm>
        </p:spPr>
        <p:txBody>
          <a:bodyPr>
            <a:normAutofit/>
          </a:bodyPr>
          <a:lstStyle/>
          <a:p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with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Ben Page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(CERN), [2211.14156]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QCD Meets Gravity 2022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Zurich— Dec 15, 2022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8E64-0848-E308-7ED4-E74F58F7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Inconsistency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322EF-2371-E91E-8DDF-357D615751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/>
              <a:lstStyle/>
              <a:p>
                <a:r>
                  <a:rPr lang="en-US" dirty="0"/>
                  <a:t>Need to show that simultaneous equations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have no solution</a:t>
                </a:r>
              </a:p>
              <a:p>
                <a:endParaRPr lang="en-US" dirty="0"/>
              </a:p>
              <a:p>
                <a:r>
                  <a:rPr lang="en-US" dirty="0"/>
                  <a:t>Use computational algebraic geometry</a:t>
                </a:r>
              </a:p>
              <a:p>
                <a:endParaRPr lang="en-US" dirty="0"/>
              </a:p>
              <a:p>
                <a:r>
                  <a:rPr lang="en-US" dirty="0"/>
                  <a:t>Show the ideal generated by these polynomials is the unit ideal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: compute the </a:t>
                </a:r>
                <a:r>
                  <a:rPr lang="en-US" dirty="0" err="1"/>
                  <a:t>Gröbner</a:t>
                </a:r>
                <a:r>
                  <a:rPr lang="en-US" dirty="0"/>
                  <a:t> basis</a:t>
                </a:r>
              </a:p>
              <a:p>
                <a:endParaRPr lang="en-US" dirty="0"/>
              </a:p>
              <a:p>
                <a:r>
                  <a:rPr lang="en-US" dirty="0"/>
                  <a:t>Cofactor matrix would give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322EF-2371-E91E-8DDF-357D615751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>
                <a:blip r:embed="rId3"/>
                <a:stretch>
                  <a:fillRect l="-1111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&#10;\begin{equation*}&#10;D_j = 0\quad (j=1,\ldots,6)\,,\qquad &#10;G\biggl(\,&#10;\begin{matrix}&#10;\ell,\!&amp;\!k_1,\!&amp;\!\ldots,\!&amp;\!k_{4}\\[-1mm]&#10;k_{5},\!&amp;\!k_1,\!&amp;\!\ldots,\!&amp;\!k_{4}&#10;\end{matrix}&#10;\biggr) = 0&#10;\end{equation*}&#10;&#10;&#10;\end{document}" title="IguanaTex Bitmap Display">
            <a:extLst>
              <a:ext uri="{FF2B5EF4-FFF2-40B4-BE49-F238E27FC236}">
                <a16:creationId xmlns:a16="http://schemas.microsoft.com/office/drawing/2014/main" id="{55520663-AFA3-E1ED-6CBF-2F3B8876CC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5743" y="2209800"/>
            <a:ext cx="7210057" cy="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6F56-89A7-7968-7A76-E30F509B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Antenna Mapping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88B71-5824-2957-17B2-FD3A419E75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9154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Antenna mapping: maps </a:t>
                </a:r>
                <a:r>
                  <a:rPr lang="en-US" dirty="0" err="1"/>
                  <a:t>partons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err="1">
                    <a:sym typeface="Symbol" panose="05050102010706020507" pitchFamily="18" charset="2"/>
                  </a:rPr>
                  <a:t>protojets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r>
                  <a:rPr lang="en-US" dirty="0">
                    <a:sym typeface="Symbol" panose="05050102010706020507" pitchFamily="18" charset="2"/>
                  </a:rPr>
                  <a:t>Three recombining momenta yielding two massless </a:t>
                </a:r>
                <a:r>
                  <a:rPr lang="en-US" dirty="0" err="1">
                    <a:sym typeface="Symbol" panose="05050102010706020507" pitchFamily="18" charset="2"/>
                  </a:rPr>
                  <a:t>protojets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r>
                  <a:rPr lang="en-US" dirty="0">
                    <a:sym typeface="Symbol" panose="05050102010706020507" pitchFamily="18" charset="2"/>
                  </a:rPr>
                  <a:t>Want to map </a:t>
                </a:r>
                <a:r>
                  <a:rPr lang="en-US" dirty="0" err="1">
                    <a:sym typeface="Symbol" panose="05050102010706020507" pitchFamily="18" charset="2"/>
                  </a:rPr>
                  <a:t>protojets</a:t>
                </a:r>
                <a:r>
                  <a:rPr lang="en-US" dirty="0">
                    <a:sym typeface="Symbol" panose="05050102010706020507" pitchFamily="18" charset="2"/>
                  </a:rPr>
                  <a:t>  </a:t>
                </a:r>
                <a:r>
                  <a:rPr lang="en-US" dirty="0" err="1">
                    <a:sym typeface="Symbol" panose="05050102010706020507" pitchFamily="18" charset="2"/>
                  </a:rPr>
                  <a:t>partons</a:t>
                </a:r>
                <a:r>
                  <a:rPr lang="en-US" dirty="0">
                    <a:sym typeface="Symbol" panose="05050102010706020507" pitchFamily="18" charset="2"/>
                  </a:rPr>
                  <a:t>, so that we can write</a:t>
                </a:r>
              </a:p>
              <a:p>
                <a:pPr lvl="1"/>
                <a:r>
                  <a:rPr lang="en-US" dirty="0">
                    <a:sym typeface="Symbol" panose="05050102010706020507" pitchFamily="18" charset="2"/>
                  </a:rPr>
                  <a:t>original </a:t>
                </a:r>
                <a:r>
                  <a:rPr lang="en-US" dirty="0" err="1">
                    <a:sym typeface="Symbol" panose="05050102010706020507" pitchFamily="18" charset="2"/>
                  </a:rPr>
                  <a:t>partons</a:t>
                </a:r>
                <a:r>
                  <a:rPr lang="en-US" dirty="0">
                    <a:sym typeface="Symbol" panose="05050102010706020507" pitchFamily="18" charset="2"/>
                  </a:rPr>
                  <a:t> as f(</a:t>
                </a:r>
                <a:r>
                  <a:rPr lang="en-US" dirty="0" err="1">
                    <a:sym typeface="Symbol" panose="05050102010706020507" pitchFamily="18" charset="2"/>
                  </a:rPr>
                  <a:t>protojets</a:t>
                </a:r>
                <a:r>
                  <a:rPr lang="en-US" dirty="0">
                    <a:sym typeface="Symbol" panose="05050102010706020507" pitchFamily="18" charset="2"/>
                  </a:rPr>
                  <a:t>, real emission)</a:t>
                </a: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marL="400050"/>
                <a:endParaRPr lang="en-US" dirty="0">
                  <a:sym typeface="Symbol" panose="05050102010706020507" pitchFamily="18" charset="2"/>
                </a:endParaRPr>
              </a:p>
              <a:p>
                <a:pPr marL="400050"/>
                <a:r>
                  <a:rPr lang="en-US" dirty="0">
                    <a:sym typeface="Symbol" panose="05050102010706020507" pitchFamily="18" charset="2"/>
                  </a:rPr>
                  <a:t>Ultimately,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88B71-5824-2957-17B2-FD3A419E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915400" cy="5410200"/>
              </a:xfrm>
              <a:blipFill>
                <a:blip r:embed="rId3"/>
                <a:stretch>
                  <a:fillRect l="-958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\def\ah{{\hat a\vphantom{\hat b}}}&#10;\def\bh{{\hat b}}&#10;\def\sahr{s_{\ah r}}&#10;\def\sbhr{s_{r\bh}}&#10;&#10;\begin{equation*}&#10;\hspace*{-6mm}&#10;\begin{aligned}&#10;k_i &amp;= \frac12 \bigl(1 + \tau(\sahr,\sbhr)&#10;     w_+(\sahr,\sbhr)\bigr)\,k_\ah&#10;-\frac12\bigl(1+\tau(\sahr,\sbhr)w_\lambda(\sahr,\sbhr)\bigr)\, k_r&#10;    \\&amp;\hphantom{=\ }&#10;+\frac12 \bigl(1 + \tau(\sahr,\sbhr)&#10;    w_-(\sahr,\sbhr)\bigr)\,k_\bh\,,&#10;\\ k_j &amp;= k_r\,,&#10;\\&#10;k_k &amp;=&#10; \frac12 \bigl(1 - \tau(\sahr,\sbhr)&#10;    w_+(\sahr,\sbhr)\bigr)\,k_\ah&#10;-\frac12\bigl(1-\tau(\sahr,\sbhr)w_\lambda(\sahr,\sbhr)\bigr)\, k_r&#10;   \\&amp;\hphantom{=\ }&#10;+\frac12 \bigl(1 - \tau(\sahr,\sbhr)&#10;    w_-(\sahr,\sbhr)\bigr)\,k_\bh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3B3F815C-3E12-45C5-3C98-EDCB6EF5E4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400" y="3048000"/>
            <a:ext cx="7977143" cy="27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0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794C-C56C-577F-713A-2449DF88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5973F-4AA7-D302-BC63-FC44726E8A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Contribution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345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1345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12345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1345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12345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Build a Gram</a:t>
                </a:r>
              </a:p>
              <a:p>
                <a:endParaRPr lang="en-US" dirty="0"/>
              </a:p>
              <a:p>
                <a:r>
                  <a:rPr lang="en-US" dirty="0"/>
                  <a:t>It gives a similar decomposition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5973F-4AA7-D302-BC63-FC44726E8A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13963EF-B025-61AC-D974-D605B3AC4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295400"/>
            <a:ext cx="5373483" cy="924917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def\DB{I_{\textrm{DB}}}&#10;\def\eps{\epsilon}&#10;\def\Poly{\textsl{Poly}}&#10;\def\Denom{\textsl{Denom}}&#10;&#10;\begin{equation*}&#10;G\biggl(\,&#10;\begin{matrix}&#10;k_j,\!&amp;\!k_1,\!&amp;\!\ldots,\!&amp;\!k_{4}\\[-1mm]&#10;k_{5},\!&amp;\!k_1,\!&amp;\!\ldots,\!&amp;\!k_{4}&#10;\end{matrix}&#10;\biggr) &#10;\end{equation*}&#10;&#10;&#10;\end{document}" title="IguanaTex Bitmap Display">
            <a:extLst>
              <a:ext uri="{FF2B5EF4-FFF2-40B4-BE49-F238E27FC236}">
                <a16:creationId xmlns:a16="http://schemas.microsoft.com/office/drawing/2014/main" id="{EF02078D-C633-A338-B532-7CFF22AD16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12943" y="3886200"/>
            <a:ext cx="2806857" cy="72960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cancel}&#10;&#10;\pagestyle{empty}&#10;\begin{document}&#10;&#10;\def\DB{I_{\textrm{DB}}}&#10;\def\eps{\epsilon}&#10;\def\Poly{\textsl{Poly}}&#10;\def\Denom{\textsl{Denom}}&#10;\def\Xed#1{\xcancel{#1}}&#10;\def\realco{\omega^r}&#10;&#10;\begin{equation*}&#10;\frac{\realco_0}{S_1 S_2 S_3 S_4 S_5}&#10;= -\sum_{j=1}^5 \frac{\realco_j}{S_1\cdots \Xed{S}_j\cdots S_5}&#10;\end{equation*}&#10;&#10;&#10;\end{document}" title="IguanaTex Bitmap Display">
            <a:extLst>
              <a:ext uri="{FF2B5EF4-FFF2-40B4-BE49-F238E27FC236}">
                <a16:creationId xmlns:a16="http://schemas.microsoft.com/office/drawing/2014/main" id="{690EA158-2C8F-C36F-255B-E69EB81084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38400" y="5324971"/>
            <a:ext cx="4752457" cy="9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809D-1C9F-8BF6-59AD-B1E6848A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Harder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53B60-EDF2-CD16-04C2-225891D1A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 simple identity as for the simple example</a:t>
                </a:r>
              </a:p>
              <a:p>
                <a:r>
                  <a:rPr lang="en-US" dirty="0"/>
                  <a:t>Need to add functions imposing mapping constraints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vanish on physical configurations</a:t>
                </a:r>
              </a:p>
              <a:p>
                <a:endParaRPr lang="en-US" dirty="0"/>
              </a:p>
              <a:p>
                <a:r>
                  <a:rPr lang="en-US" dirty="0"/>
                  <a:t>Too computationally difficult in standard variables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53B60-EDF2-CD16-04C2-225891D1A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EF0735D-03B6-8A36-212E-D6D5FAB50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20545"/>
            <a:ext cx="5373483" cy="924917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0 = &#10;\frac{c_0}{T_1 T_2 T_3 T_4 T_5}\, &#10;+\sum_{j=1}^5 \frac{c_j}{T_1\cdots \Xed{T}_j\cdots T_5}&#10;+\sum_{j=1}^{n_{z}} \frac{\hat c_j Z_j}{T_1 T_2 T_3 T_4 T_5}&#10;\end{equation*}&#10;&#10;&#10;\end{document}" title="IguanaTex Bitmap Display">
            <a:extLst>
              <a:ext uri="{FF2B5EF4-FFF2-40B4-BE49-F238E27FC236}">
                <a16:creationId xmlns:a16="http://schemas.microsoft.com/office/drawing/2014/main" id="{9B3474DA-BC96-B839-B413-236D68B467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2000" y="3429000"/>
            <a:ext cx="7519086" cy="9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4C46-FA47-68DF-7898-39BABC18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Variables &amp; Finite Field </a:t>
            </a:r>
            <a:r>
              <a:rPr lang="en-US" dirty="0" err="1"/>
              <a:t>Numerics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363C2-E9FE-3342-48A8-A742871BD1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/>
                  <a:t>Use finite-field momenta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dirty="0"/>
                  <a:t>;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&amp;c. expressed numerically</a:t>
                </a:r>
              </a:p>
              <a:p>
                <a:r>
                  <a:rPr lang="en-US" dirty="0"/>
                  <a:t>Gram constraints solved explicitly</a:t>
                </a:r>
              </a:p>
              <a:p>
                <a:r>
                  <a:rPr lang="en-US" dirty="0"/>
                  <a:t>Form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dirty="0"/>
                  <a:t> expressed by two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Ideal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</a:t>
                </a:r>
                <a:r>
                  <a:rPr lang="en-US" dirty="0" err="1"/>
                  <a:t>GröbnerBasis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 using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Singular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 </a:t>
                </a:r>
                <a:r>
                  <a:rPr lang="en-US" dirty="0">
                    <a:cs typeface="Arial" panose="020B0604020202020204" pitchFamily="34" charset="0"/>
                    <a:sym typeface="Symbol" panose="05050102010706020507" pitchFamily="18" charset="2"/>
                  </a:rPr>
                  <a:t>{1}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No common solutions as desired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363C2-E9FE-3342-48A8-A742871BD1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>
                <a:blip r:embed="rId2"/>
                <a:stretch>
                  <a:fillRect l="-912" t="-943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18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36D-756A-26F6-8FEC-9FA93BA6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Simplification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D595D-2A95-20CA-18DE-E387A68C5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Coefficients from cofactor matrix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necessarily “simplest”</a:t>
                </a:r>
              </a:p>
              <a:p>
                <a:endParaRPr lang="en-US" dirty="0"/>
              </a:p>
              <a:p>
                <a:r>
                  <a:rPr lang="en-US" dirty="0"/>
                  <a:t>Compute syzygies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:r>
                  <a:rPr lang="en-US" dirty="0" err="1"/>
                  <a:t>Gröbner</a:t>
                </a:r>
                <a:r>
                  <a:rPr lang="en-US" dirty="0"/>
                  <a:t> basis of syzygies</a:t>
                </a:r>
              </a:p>
              <a:p>
                <a:r>
                  <a:rPr lang="en-US" dirty="0"/>
                  <a:t>Reduce cofactors against this </a:t>
                </a:r>
                <a:r>
                  <a:rPr lang="en-US" dirty="0" err="1"/>
                  <a:t>Gröbner</a:t>
                </a:r>
                <a:r>
                  <a:rPr lang="en-US" dirty="0"/>
                  <a:t> basis</a:t>
                </a:r>
              </a:p>
              <a:p>
                <a:endParaRPr lang="en-US" dirty="0"/>
              </a:p>
              <a:p>
                <a:r>
                  <a:rPr lang="en-US" dirty="0"/>
                  <a:t>Can make coefficients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D595D-2A95-20CA-18DE-E387A68C5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002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5DBF-37FE-BFC4-91AE-1D62C3FD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Triskelia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448C-88D3-F352-1452-D88E6C91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2000" dirty="0">
                <a:solidFill>
                  <a:srgbClr val="0070C0"/>
                </a:solidFill>
              </a:rPr>
              <a:t>   a well-known triskelion</a:t>
            </a:r>
          </a:p>
          <a:p>
            <a:r>
              <a:rPr lang="en-US" dirty="0"/>
              <a:t>Classify all possible contributions: </a:t>
            </a:r>
            <a:br>
              <a:rPr lang="en-US" dirty="0"/>
            </a:br>
            <a:r>
              <a:rPr lang="en-US" dirty="0"/>
              <a:t>focus on all possible arrangements </a:t>
            </a:r>
            <a:br>
              <a:rPr lang="en-US" dirty="0"/>
            </a:br>
            <a:r>
              <a:rPr lang="en-US" dirty="0"/>
              <a:t>of the three recombining </a:t>
            </a:r>
            <a:r>
              <a:rPr lang="en-US" dirty="0" err="1"/>
              <a:t>partons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Lines from each inwards will </a:t>
            </a:r>
            <a:br>
              <a:rPr lang="en-US" dirty="0"/>
            </a:br>
            <a:r>
              <a:rPr lang="en-US" dirty="0"/>
              <a:t>ultimately meet at a center</a:t>
            </a:r>
          </a:p>
          <a:p>
            <a:endParaRPr lang="en-US" dirty="0"/>
          </a:p>
          <a:p>
            <a:r>
              <a:rPr lang="en-US" dirty="0"/>
              <a:t>Number and types of legs attached </a:t>
            </a:r>
            <a:br>
              <a:rPr lang="en-US" dirty="0"/>
            </a:br>
            <a:r>
              <a:rPr lang="en-US" dirty="0"/>
              <a:t>give different triskelia</a:t>
            </a:r>
          </a:p>
          <a:p>
            <a:endParaRPr lang="en-US" dirty="0"/>
          </a:p>
          <a:p>
            <a:r>
              <a:rPr lang="en-US" dirty="0"/>
              <a:t>Twelve major classes, subclasses </a:t>
            </a:r>
            <a:br>
              <a:rPr lang="en-US" dirty="0"/>
            </a:br>
            <a:r>
              <a:rPr lang="en-US" dirty="0"/>
              <a:t>depending on masses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88D19-93CF-34CC-1C2F-CB66A65E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733" y="1143000"/>
            <a:ext cx="1058667" cy="874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79CADD-B1D6-1447-973D-90DFCB05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603" y="2223964"/>
            <a:ext cx="3352197" cy="45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3154-13BD-9292-D75C-1DCC89D2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AFAD7-9829-9909-17C0-40F4B59B00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1152 triskelia (after symmetries)</a:t>
                </a:r>
              </a:p>
              <a:p>
                <a:endParaRPr lang="en-US" dirty="0"/>
              </a:p>
              <a:p>
                <a:r>
                  <a:rPr lang="en-US" dirty="0"/>
                  <a:t>All yield unit </a:t>
                </a:r>
                <a:r>
                  <a:rPr lang="en-US" dirty="0" err="1"/>
                  <a:t>Gröbner</a:t>
                </a:r>
                <a:r>
                  <a:rPr lang="en-US" dirty="0"/>
                  <a:t> basis</a:t>
                </a:r>
              </a:p>
              <a:p>
                <a:r>
                  <a:rPr lang="en-US" dirty="0"/>
                  <a:t>In all cases, coefficients can be made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Results independent of external masses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AFAD7-9829-9909-17C0-40F4B59B00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21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4EB4-0CD6-C7FA-181A-6121A774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2B5D-DBFE-18CD-CEB2-D96B280AF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reduction of nontrivial numerators?</a:t>
            </a:r>
          </a:p>
          <a:p>
            <a:endParaRPr lang="en-US" dirty="0"/>
          </a:p>
          <a:p>
            <a:r>
              <a:rPr lang="en-US" dirty="0"/>
              <a:t>In one-loop integrals, just ordinary partial fractioning</a:t>
            </a:r>
          </a:p>
          <a:p>
            <a:endParaRPr lang="en-US" dirty="0"/>
          </a:p>
          <a:p>
            <a:r>
              <a:rPr lang="en-US" dirty="0"/>
              <a:t>In CAG,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Analog for tree-level contributions</a:t>
            </a:r>
          </a:p>
        </p:txBody>
      </p:sp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\def\GB{\mathop{\textrm{Gr\&quot;obnerBasis\/}}\nolimits}&#10;\def\varset#1{W_{#1}}&#10;&#10;\begin{equation*}&#10;    v\mod \GB{}(\{D_i\}_{i=1}^5;\varset{\ell:4}) = \textrm{constant\/}&#10;    \quad\forall v\in \varset{\ell:4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9EEDD9A-0000-4739-CB44-70ADE687EA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00" y="3810000"/>
            <a:ext cx="8159086" cy="345600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def\DB{I_{\textrm{DB}}}&#10;\def\eps{\epsilon}&#10;\def\Poly{\textsl{Poly}}&#10;\def\Denom{\textsl{Denom}}&#10;\def\GB{\mathop{\textrm{Gr\&quot;obnerBasis\/}}\nolimits}&#10;\def\varset#1{W_{#1}}&#10;\def\ah{{\hat a\vphantom{\hat b}}}&#10;\def\bh{{\hat b}}&#10;\def\lamh{{\hat\lambda}}&#10;&#10;\begin{equation*}&#10;\begin{aligned}&#10;    v&amp;\mod \GB{}(\{T_1,T_2,T_3,T_4,R_\tau,R_{\lamh}\};V) = \textrm{Poly}(\tau,\lamh)&#10;\\ &amp;\hspace*{10mm}&#10;    \quad\forall v\in \{s_{\ah r}, s_{r\bh}, s_{r1}, s_{r2}\}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B0C2B473-93EB-8E25-4E95-B669508D99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" y="5249371"/>
            <a:ext cx="8314514" cy="8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1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AE85-AB24-1486-F69B-EAC437AD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A7D0-1009-1786-41E9-FC5849003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step towards decomposing phase-space integrals into master integrals</a:t>
            </a:r>
          </a:p>
          <a:p>
            <a:endParaRPr lang="en-US" dirty="0"/>
          </a:p>
          <a:p>
            <a:r>
              <a:rPr lang="en-US" dirty="0"/>
              <a:t>Recast one-loop integral reduction into language of computational algebraic geometry</a:t>
            </a:r>
          </a:p>
          <a:p>
            <a:endParaRPr lang="en-US" dirty="0"/>
          </a:p>
          <a:p>
            <a:r>
              <a:rPr lang="en-US" dirty="0"/>
              <a:t>Generalizes to allow partial-fractioning of any cubic contribution to a tree-level scattering amplitude</a:t>
            </a:r>
          </a:p>
          <a:p>
            <a:endParaRPr lang="en-US" dirty="0"/>
          </a:p>
          <a:p>
            <a:r>
              <a:rPr lang="en-US"/>
              <a:t>Finite basis of master integrals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5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AAE6-737E-8E5E-FF38-5E4D19A4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Taming Jets’ 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EAFD-B6BF-1AB5-993F-0B64845E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562600"/>
          </a:xfrm>
        </p:spPr>
        <p:txBody>
          <a:bodyPr/>
          <a:lstStyle/>
          <a:p>
            <a:r>
              <a:rPr lang="en-US" dirty="0"/>
              <a:t>Jet differential cross sections are the finest-grained observables at modern colliders</a:t>
            </a:r>
          </a:p>
          <a:p>
            <a:endParaRPr lang="en-US" dirty="0"/>
          </a:p>
          <a:p>
            <a:r>
              <a:rPr lang="en-US" dirty="0"/>
              <a:t>LO — each jet modeled by a lone </a:t>
            </a:r>
            <a:r>
              <a:rPr lang="en-US" dirty="0" err="1"/>
              <a:t>parton</a:t>
            </a:r>
            <a:endParaRPr lang="en-US" dirty="0"/>
          </a:p>
          <a:p>
            <a:endParaRPr lang="en-US" dirty="0"/>
          </a:p>
          <a:p>
            <a:r>
              <a:rPr lang="en-US" dirty="0"/>
              <a:t>NLO — virtual: same; IR divergences in loop integrals</a:t>
            </a:r>
            <a:br>
              <a:rPr lang="en-US" dirty="0"/>
            </a:br>
            <a:r>
              <a:rPr lang="en-US" dirty="0"/>
              <a:t> 	  — real-emission, some jets modeled by pair,</a:t>
            </a:r>
            <a:br>
              <a:rPr lang="en-US" dirty="0"/>
            </a:br>
            <a:r>
              <a:rPr lang="en-US" dirty="0"/>
              <a:t>			IR divergences in phase-space integrals</a:t>
            </a:r>
          </a:p>
          <a:p>
            <a:r>
              <a:rPr lang="en-US" dirty="0"/>
              <a:t>NNLO  — double-virtual: lone </a:t>
            </a:r>
            <a:r>
              <a:rPr lang="en-US" dirty="0" err="1"/>
              <a:t>parton</a:t>
            </a:r>
            <a:r>
              <a:rPr lang="en-US" dirty="0"/>
              <a:t>, IR </a:t>
            </a:r>
            <a:r>
              <a:rPr lang="en-US" dirty="0" err="1"/>
              <a:t>divs</a:t>
            </a:r>
            <a:r>
              <a:rPr lang="en-US" dirty="0"/>
              <a:t> in loop integrals</a:t>
            </a:r>
            <a:br>
              <a:rPr lang="en-US" dirty="0"/>
            </a:br>
            <a:r>
              <a:rPr lang="en-US" dirty="0"/>
              <a:t>              — mixed: mixed divergences</a:t>
            </a:r>
            <a:br>
              <a:rPr lang="en-US" dirty="0"/>
            </a:br>
            <a:r>
              <a:rPr lang="en-US" dirty="0"/>
              <a:t>              — double-real: IR divergences in phase-space integrals</a:t>
            </a:r>
          </a:p>
          <a:p>
            <a:r>
              <a:rPr lang="en-US" dirty="0"/>
              <a:t>Need to cancel divergences</a:t>
            </a:r>
          </a:p>
          <a:p>
            <a:r>
              <a:rPr lang="en-US" dirty="0"/>
              <a:t>Ideally point-by-point in jet phase space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6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EF6B8-102F-A478-6D7F-BE12EEC6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Current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ECF4B-B270-B58C-39D9-6EB92BEB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Cancel in physical observables (not point by point)</a:t>
            </a:r>
          </a:p>
          <a:p>
            <a:r>
              <a:rPr lang="en-US" dirty="0"/>
              <a:t>Slicing </a:t>
            </a:r>
            <a:r>
              <a:rPr lang="en-US" sz="2000" dirty="0"/>
              <a:t>— virtual divergences known analytically</a:t>
            </a:r>
            <a:br>
              <a:rPr lang="en-US" sz="2000" dirty="0"/>
            </a:br>
            <a:r>
              <a:rPr lang="en-US" sz="2000" dirty="0"/>
              <a:t>             — separate singular regions (soft, collinear)</a:t>
            </a:r>
            <a:br>
              <a:rPr lang="en-US" sz="2000" dirty="0"/>
            </a:br>
            <a:r>
              <a:rPr lang="en-US" sz="2000" dirty="0"/>
              <a:t>             — integrate analytically</a:t>
            </a:r>
            <a:br>
              <a:rPr lang="en-US" sz="2000" dirty="0"/>
            </a:br>
            <a:r>
              <a:rPr lang="en-US" sz="2000" dirty="0"/>
              <a:t>             — integrate numerically in hard regions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C00000"/>
                </a:solidFill>
              </a:rPr>
              <a:t>Giele</a:t>
            </a:r>
            <a:r>
              <a:rPr lang="en-US" sz="1800" dirty="0">
                <a:solidFill>
                  <a:srgbClr val="C00000"/>
                </a:solidFill>
              </a:rPr>
              <a:t> &amp; Glover; </a:t>
            </a:r>
            <a:r>
              <a:rPr lang="en-US" sz="1800" dirty="0" err="1">
                <a:solidFill>
                  <a:srgbClr val="C00000"/>
                </a:solidFill>
              </a:rPr>
              <a:t>Giele</a:t>
            </a:r>
            <a:r>
              <a:rPr lang="en-US" sz="1800" dirty="0">
                <a:solidFill>
                  <a:srgbClr val="C00000"/>
                </a:solidFill>
              </a:rPr>
              <a:t>, Glover, &amp;</a:t>
            </a:r>
            <a:r>
              <a:rPr lang="en-US" sz="2000" dirty="0">
                <a:solidFill>
                  <a:srgbClr val="C00000"/>
                </a:solidFill>
              </a:rPr>
              <a:t> DAK</a:t>
            </a:r>
          </a:p>
          <a:p>
            <a:r>
              <a:rPr lang="en-US" dirty="0"/>
              <a:t>Subtraction  </a:t>
            </a:r>
            <a:r>
              <a:rPr lang="en-US" sz="2000" dirty="0"/>
              <a:t>— singular behavior known analytically</a:t>
            </a:r>
            <a:br>
              <a:rPr lang="en-US" sz="2000" dirty="0"/>
            </a:br>
            <a:r>
              <a:rPr lang="en-US" sz="2000" dirty="0"/>
              <a:t>             — subtract it everywhere, resulting integral finite</a:t>
            </a:r>
            <a:br>
              <a:rPr lang="en-US" sz="2000" dirty="0"/>
            </a:br>
            <a:r>
              <a:rPr lang="en-US" sz="2000" dirty="0"/>
              <a:t>             — integrate singular functions analytically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Catani &amp; Seymour; </a:t>
            </a:r>
            <a:r>
              <a:rPr lang="en-US" sz="1800" dirty="0" err="1">
                <a:solidFill>
                  <a:srgbClr val="C00000"/>
                </a:solidFill>
              </a:rPr>
              <a:t>Frixione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Kunszt</a:t>
            </a:r>
            <a:r>
              <a:rPr lang="en-US" sz="1800" dirty="0">
                <a:solidFill>
                  <a:srgbClr val="C00000"/>
                </a:solidFill>
              </a:rPr>
              <a:t>, &amp; Signer; Nagy &amp; Soper;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Bevilacqua, </a:t>
            </a:r>
            <a:r>
              <a:rPr lang="en-US" sz="1800" dirty="0" err="1">
                <a:solidFill>
                  <a:srgbClr val="C00000"/>
                </a:solidFill>
              </a:rPr>
              <a:t>Czakon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Kubocz</a:t>
            </a:r>
            <a:r>
              <a:rPr lang="en-US" sz="1800" dirty="0">
                <a:solidFill>
                  <a:srgbClr val="C00000"/>
                </a:solidFill>
              </a:rPr>
              <a:t>, &amp; </a:t>
            </a:r>
            <a:r>
              <a:rPr lang="en-US" sz="1800" dirty="0" err="1">
                <a:solidFill>
                  <a:srgbClr val="C00000"/>
                </a:solidFill>
              </a:rPr>
              <a:t>Worek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dirty="0"/>
              <a:t>NNLO  </a:t>
            </a:r>
            <a:r>
              <a:rPr lang="en-US" sz="2000" dirty="0"/>
              <a:t>— generalizations of subtraction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DE" sz="1800" dirty="0">
                <a:solidFill>
                  <a:srgbClr val="C00000"/>
                </a:solidFill>
              </a:rPr>
              <a:t>Gehrmann-De Ridder, Gehrmann, &amp; Glover;</a:t>
            </a:r>
            <a:r>
              <a:rPr lang="en-US" sz="1800" dirty="0">
                <a:solidFill>
                  <a:srgbClr val="C00000"/>
                </a:solidFill>
              </a:rPr>
              <a:t>  </a:t>
            </a:r>
            <a:r>
              <a:rPr lang="en-US" sz="1800" dirty="0" err="1">
                <a:solidFill>
                  <a:srgbClr val="C00000"/>
                </a:solidFill>
              </a:rPr>
              <a:t>Weinzierl</a:t>
            </a:r>
            <a:r>
              <a:rPr lang="en-US" sz="1800" dirty="0">
                <a:solidFill>
                  <a:srgbClr val="C00000"/>
                </a:solidFill>
              </a:rPr>
              <a:t>;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Del </a:t>
            </a:r>
            <a:r>
              <a:rPr lang="en-US" sz="1800" dirty="0" err="1">
                <a:solidFill>
                  <a:srgbClr val="C00000"/>
                </a:solidFill>
              </a:rPr>
              <a:t>Duca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Duhr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Kardos</a:t>
            </a:r>
            <a:r>
              <a:rPr lang="en-US" sz="1800" dirty="0">
                <a:solidFill>
                  <a:srgbClr val="C00000"/>
                </a:solidFill>
              </a:rPr>
              <a:t>, Somogyi, </a:t>
            </a:r>
            <a:r>
              <a:rPr lang="en-US" sz="1800" dirty="0" err="1">
                <a:solidFill>
                  <a:srgbClr val="C00000"/>
                </a:solidFill>
              </a:rPr>
              <a:t>Szőr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Trócsányi</a:t>
            </a:r>
            <a:r>
              <a:rPr lang="en-US" sz="1800" dirty="0">
                <a:solidFill>
                  <a:srgbClr val="C00000"/>
                </a:solidFill>
              </a:rPr>
              <a:t>, &amp; </a:t>
            </a:r>
            <a:r>
              <a:rPr lang="en-US" sz="1800" dirty="0" err="1">
                <a:solidFill>
                  <a:srgbClr val="C00000"/>
                </a:solidFill>
              </a:rPr>
              <a:t>Tulipánt</a:t>
            </a:r>
            <a:r>
              <a:rPr lang="en-US" sz="1800" dirty="0">
                <a:solidFill>
                  <a:srgbClr val="C00000"/>
                </a:solidFill>
              </a:rPr>
              <a:t>; </a:t>
            </a:r>
            <a:r>
              <a:rPr lang="en-US" sz="1800" dirty="0" err="1">
                <a:solidFill>
                  <a:srgbClr val="C00000"/>
                </a:solidFill>
              </a:rPr>
              <a:t>Czakon</a:t>
            </a:r>
            <a:r>
              <a:rPr lang="en-US" sz="1800" dirty="0">
                <a:solidFill>
                  <a:srgbClr val="C00000"/>
                </a:solidFill>
              </a:rPr>
              <a:t>;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it-IT" sz="1800" dirty="0" err="1">
                <a:solidFill>
                  <a:srgbClr val="C00000"/>
                </a:solidFill>
              </a:rPr>
              <a:t>Magnea</a:t>
            </a:r>
            <a:r>
              <a:rPr lang="it-IT" sz="1800" dirty="0">
                <a:solidFill>
                  <a:srgbClr val="C00000"/>
                </a:solidFill>
              </a:rPr>
              <a:t>, Maina, Pelliccioli, Signorile-Signorile, </a:t>
            </a:r>
            <a:r>
              <a:rPr lang="it-IT" sz="1800" dirty="0" err="1">
                <a:solidFill>
                  <a:srgbClr val="C00000"/>
                </a:solidFill>
              </a:rPr>
              <a:t>Torrielli</a:t>
            </a:r>
            <a:r>
              <a:rPr lang="it-IT" sz="1800" dirty="0">
                <a:solidFill>
                  <a:srgbClr val="C00000"/>
                </a:solidFill>
              </a:rPr>
              <a:t>, &amp; </a:t>
            </a:r>
            <a:r>
              <a:rPr lang="it-IT" sz="1800" dirty="0" err="1">
                <a:solidFill>
                  <a:srgbClr val="C00000"/>
                </a:solidFill>
              </a:rPr>
              <a:t>Uccirati</a:t>
            </a:r>
            <a:r>
              <a:rPr lang="de-DE" sz="1800" dirty="0">
                <a:solidFill>
                  <a:srgbClr val="C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— hybrid schemes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Stewart, </a:t>
            </a:r>
            <a:r>
              <a:rPr lang="en-US" sz="1800" dirty="0" err="1">
                <a:solidFill>
                  <a:srgbClr val="C00000"/>
                </a:solidFill>
              </a:rPr>
              <a:t>Tackmann</a:t>
            </a:r>
            <a:r>
              <a:rPr lang="en-US" sz="1800" dirty="0">
                <a:solidFill>
                  <a:srgbClr val="C00000"/>
                </a:solidFill>
              </a:rPr>
              <a:t>, &amp; </a:t>
            </a:r>
            <a:r>
              <a:rPr lang="en-US" sz="1800" dirty="0" err="1">
                <a:solidFill>
                  <a:srgbClr val="C00000"/>
                </a:solidFill>
              </a:rPr>
              <a:t>Waalewijn</a:t>
            </a:r>
            <a:r>
              <a:rPr lang="en-US" sz="1800" dirty="0">
                <a:solidFill>
                  <a:srgbClr val="C00000"/>
                </a:solidFill>
              </a:rPr>
              <a:t>; Catani &amp; </a:t>
            </a:r>
            <a:r>
              <a:rPr lang="en-US" sz="1800" dirty="0" err="1">
                <a:solidFill>
                  <a:srgbClr val="C00000"/>
                </a:solidFill>
              </a:rPr>
              <a:t>Grazzini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dirty="0"/>
              <a:t>Complicated and not yet fully general</a:t>
            </a:r>
          </a:p>
        </p:txBody>
      </p:sp>
    </p:spTree>
    <p:extLst>
      <p:ext uri="{BB962C8B-B14F-4D97-AF65-F5344CB8AC3E}">
        <p14:creationId xmlns:p14="http://schemas.microsoft.com/office/powerpoint/2010/main" val="238614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8482-77B6-27B5-7467-10403CAC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648F9-944A-DA77-82A9-D0F7E6183C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287962"/>
              </a:xfrm>
            </p:spPr>
            <p:txBody>
              <a:bodyPr/>
              <a:lstStyle/>
              <a:p>
                <a:r>
                  <a:rPr lang="en-US" dirty="0"/>
                  <a:t>Virtual @ NLO: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partons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(proto)jets</a:t>
                </a:r>
              </a:p>
              <a:p>
                <a:r>
                  <a:rPr lang="en-US" dirty="0"/>
                  <a:t>Real Emission @ NLO: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partons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dirty="0"/>
                  <a:t> (proto)jets</a:t>
                </a:r>
              </a:p>
              <a:p>
                <a:r>
                  <a:rPr lang="en-US" dirty="0"/>
                  <a:t>Do phase-space integral exactly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Mixture of analytic and numerical</a:t>
                </a:r>
              </a:p>
              <a:p>
                <a:endParaRPr lang="en-US" dirty="0"/>
              </a:p>
              <a:p>
                <a:r>
                  <a:rPr lang="en-US" dirty="0"/>
                  <a:t>Want to align phase spaces, expose analogy</a:t>
                </a:r>
              </a:p>
              <a:p>
                <a:r>
                  <a:rPr lang="en-US" dirty="0" err="1"/>
                  <a:t>Reexpress</a:t>
                </a:r>
                <a:r>
                  <a:rPr lang="en-US" dirty="0"/>
                  <a:t> </a:t>
                </a:r>
                <a:r>
                  <a:rPr lang="en-US" dirty="0" err="1"/>
                  <a:t>partons</a:t>
                </a:r>
                <a:r>
                  <a:rPr lang="en-US" dirty="0"/>
                  <a:t> in terms of </a:t>
                </a:r>
                <a:r>
                  <a:rPr lang="en-US" dirty="0" err="1"/>
                  <a:t>protojets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Factorize phase space (exact)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648F9-944A-DA77-82A9-D0F7E6183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287962"/>
              </a:xfrm>
              <a:blipFill>
                <a:blip r:embed="rId3"/>
                <a:stretch>
                  <a:fillRect l="-963"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\documentclass{article}&#10;\usepackage{amsmath}&#10;\pagestyle{empty}&#10;\begin{document}&#10;&#10;\def\DB{I_{\textrm{DB}}}&#10;\def\eps{\epsilon}&#10;\def\Poly{\textsl{Poly}}&#10;\def\Denom{\textsl{Denom}}&#10;\def\LIPS{\mathop{\rm LIPS}\nolimits}&#10;\def\LIPSS{\LIPS_s}&#10;\def\pjet{\hat k}&#10;\def\Jac{\mathop{\rm Jac}\nolimits}&#10;\def\deltap{\delta^{(+)}}&#10;&#10;\begin{equation*}&#10;\begin{aligned}&#10;d\LIPS^D_{n+1}&amp;\bigl(K;\{k_i\}_{i=1}^{n+1}\bigr) = &#10;d\LIPS^D_n\bigl(\{\pjet_i\}\bigr)\,d\LIPSS^D(k_r)\,&#10;\Jac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955853FB-474A-1BAA-E589-AA027956F3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8429" y="5851600"/>
            <a:ext cx="7639771" cy="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2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2FA0-3C30-DF3C-28DE-50CB0622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of the Destination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220F0-AD28-7C88-3B7F-92C59667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If you don't know where you're going, you'll end up someplace else. —Yogi Berra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/>
              <a:t>Master-integral decomposition of multi-emission phase-space integrals</a:t>
            </a:r>
          </a:p>
          <a:p>
            <a:pPr marL="0" indent="0" algn="ctr">
              <a:buNone/>
            </a:pPr>
            <a:r>
              <a:rPr lang="en-US" dirty="0">
                <a:sym typeface="Symbol" panose="05050102010706020507" pitchFamily="18" charset="2"/>
              </a:rPr>
              <a:t></a:t>
            </a:r>
            <a:endParaRPr lang="en-US" dirty="0"/>
          </a:p>
          <a:p>
            <a:r>
              <a:rPr lang="en-US" dirty="0"/>
              <a:t>Master-integral decomposition of single-emission phase-space integrals</a:t>
            </a:r>
          </a:p>
          <a:p>
            <a:pPr marL="0" indent="0" algn="ctr">
              <a:buNone/>
            </a:pPr>
            <a:r>
              <a:rPr lang="en-US" dirty="0">
                <a:sym typeface="Symbol" panose="05050102010706020507" pitchFamily="18" charset="2"/>
              </a:rPr>
              <a:t></a:t>
            </a:r>
            <a:endParaRPr lang="en-US" dirty="0"/>
          </a:p>
          <a:p>
            <a:r>
              <a:rPr lang="en-US" dirty="0"/>
              <a:t>Decomposition of single-emission phase-space integrands: squares of tree amplitudes</a:t>
            </a:r>
          </a:p>
          <a:p>
            <a:pPr marL="0" indent="0" algn="ctr">
              <a:buNone/>
            </a:pPr>
            <a:r>
              <a:rPr lang="en-US" dirty="0">
                <a:sym typeface="Symbol" panose="05050102010706020507" pitchFamily="18" charset="2"/>
              </a:rPr>
              <a:t>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DBB7-BA60-CDCA-04DC-43AE03EF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thousand-mile journey</a:t>
            </a:r>
            <a:br>
              <a:rPr lang="en-US" dirty="0"/>
            </a:br>
            <a:r>
              <a:rPr lang="en-US" dirty="0"/>
              <a:t>begins with a single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29D4A-2AAC-3E71-F716-155DB834C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>
                <a:solidFill>
                  <a:srgbClr val="0070C0"/>
                </a:solidFill>
              </a:rPr>
              <a:t>Paraphrase of Laozi (</a:t>
            </a:r>
            <a:r>
              <a:rPr lang="en-US" sz="2000" dirty="0">
                <a:solidFill>
                  <a:srgbClr val="0070C0"/>
                </a:solidFill>
              </a:rPr>
              <a:t>between 2300 – 2500 </a:t>
            </a:r>
            <a:r>
              <a:rPr lang="en-US" sz="2000" dirty="0" err="1">
                <a:solidFill>
                  <a:srgbClr val="0070C0"/>
                </a:solidFill>
              </a:rPr>
              <a:t>yrs</a:t>
            </a:r>
            <a:r>
              <a:rPr lang="en-US" sz="2000" dirty="0">
                <a:solidFill>
                  <a:srgbClr val="0070C0"/>
                </a:solidFill>
              </a:rPr>
              <a:t> ago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/>
              <a:t>Decomposition of tree amplitudes with one emission</a:t>
            </a:r>
          </a:p>
          <a:p>
            <a:endParaRPr lang="en-US" dirty="0"/>
          </a:p>
          <a:p>
            <a:r>
              <a:rPr lang="en-US" dirty="0"/>
              <a:t>Suitable mapping to isolate emission</a:t>
            </a:r>
            <a:br>
              <a:rPr lang="en-US" dirty="0"/>
            </a:br>
            <a:r>
              <a:rPr lang="en-US" dirty="0"/>
              <a:t>~ </a:t>
            </a:r>
            <a:r>
              <a:rPr lang="en-US" sz="2000" dirty="0"/>
              <a:t>“theoretical” jet algorithm</a:t>
            </a:r>
          </a:p>
          <a:p>
            <a:endParaRPr lang="en-US" sz="2000" dirty="0"/>
          </a:p>
          <a:p>
            <a:r>
              <a:rPr lang="en-US" dirty="0"/>
              <a:t>Classification of amplitudes</a:t>
            </a:r>
          </a:p>
          <a:p>
            <a:endParaRPr lang="en-US" sz="2800" dirty="0"/>
          </a:p>
          <a:p>
            <a:r>
              <a:rPr lang="en-US" dirty="0"/>
              <a:t>Computational algebraic geometry</a:t>
            </a:r>
          </a:p>
        </p:txBody>
      </p:sp>
    </p:spTree>
    <p:extLst>
      <p:ext uri="{BB962C8B-B14F-4D97-AF65-F5344CB8AC3E}">
        <p14:creationId xmlns:p14="http://schemas.microsoft.com/office/powerpoint/2010/main" val="12724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F36B-38C3-E1BF-581B-40326504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Decomposition of One-Loop Integrands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B4A05-A5B4-219F-3C78-A22F0011A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First: integrands with trivial numerators</a:t>
                </a:r>
              </a:p>
              <a:p>
                <a:endParaRPr lang="en-US" dirty="0"/>
              </a:p>
              <a:p>
                <a:r>
                  <a:rPr lang="en-US" dirty="0"/>
                  <a:t>Integrand of hexagon</a:t>
                </a:r>
              </a:p>
              <a:p>
                <a:endParaRPr lang="en-US" dirty="0"/>
              </a:p>
              <a:p>
                <a:r>
                  <a:rPr lang="en-US" dirty="0"/>
                  <a:t>External momenta strictly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 Gram determinants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B4A05-A5B4-219F-3C78-A22F0011A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&#10;\newcommand\gatop[2]{\genfrac{}{}{0pt}{}{#1}{#2}}&#10;&#10;\begin{equation*}&#10;G\bigg(\gatop{p_1,\ldots,p_m}{q_1,\ldots,q_m}\bigg) =&#10; \det_{i,j}\big(2p_i\cdot q_j\big)\,.&#10;\end{equation*}&#10;&#10;&#10;\end{document}" title="IguanaTex Bitmap Display">
            <a:extLst>
              <a:ext uri="{FF2B5EF4-FFF2-40B4-BE49-F238E27FC236}">
                <a16:creationId xmlns:a16="http://schemas.microsoft.com/office/drawing/2014/main" id="{E1792E8F-340D-54FC-B8C1-283E9E61AD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09086" y="4909200"/>
            <a:ext cx="4244114" cy="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6591-ED26-D8E7-318C-91386ACF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Hexagon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0F67C5-37F1-2152-E839-6956E860C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Six denominators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Write a Gram identity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put it over the denominator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0F67C5-37F1-2152-E839-6956E860C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def\DB{I_{\textrm{DB}}}&#10;\def\eps{\epsilon}&#10;\def\Poly{\textsl{Poly}}&#10;\def\Denom{\textsl{Denom}}&#10;&#10;\begin{equation*}&#10;0 = G\biggl(\,&#10;\begin{matrix}&#10;\ell,\!&amp;\!k_1,\!&amp;\!\ldots,\!&amp;\!k_{4}\\[-1mm]&#10;k_{5},\!&amp;\!k_1,\!&amp;\!\ldots,\!&amp;\!k_{4}&#10;\end{matrix}&#10;\biggr) = \omega_j D_j + \omega_0&#10;\end{equation*}&#10;&#10;&#10;\end{document}" title="IguanaTex Bitmap Display">
            <a:extLst>
              <a:ext uri="{FF2B5EF4-FFF2-40B4-BE49-F238E27FC236}">
                <a16:creationId xmlns:a16="http://schemas.microsoft.com/office/drawing/2014/main" id="{3B29D219-9AAC-CC29-2852-4F1F53DFC3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24001" y="3309000"/>
            <a:ext cx="5198630" cy="729600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\frac{\omega_0}{D_1 D_2 D_3 D_4 D_5 D_6}&#10;= -\sum_{j=1}^6\frac{\omega_j}{D_1\cdots \Xed{D_j}\cdots D_6} &#10;\end{equation*}&#10;&#10;&#10;\end{document}" title="IguanaTex Bitmap Display">
            <a:extLst>
              <a:ext uri="{FF2B5EF4-FFF2-40B4-BE49-F238E27FC236}">
                <a16:creationId xmlns:a16="http://schemas.microsoft.com/office/drawing/2014/main" id="{3277E170-C7E9-E5B2-50BA-762AF7AB3C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52600" y="4945800"/>
            <a:ext cx="5642971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8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C4DF-764B-E4FE-FD8D-69BBDDB5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Lyrics to an Old Melody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5FFF9-3603-B913-0CB3-A2A8E4290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marL="0" indent="0" algn="r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like the Lichtenstein National Anthem</a:t>
                </a:r>
              </a:p>
              <a:p>
                <a:r>
                  <a:rPr lang="en-US" dirty="0"/>
                  <a:t>Look at singularities on both sides of the decomposition</a:t>
                </a:r>
              </a:p>
              <a:p>
                <a:endParaRPr lang="en-US" dirty="0"/>
              </a:p>
              <a:p>
                <a:r>
                  <a:rPr lang="en-US" dirty="0"/>
                  <a:t>Both are singular when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vanishes</a:t>
                </a:r>
              </a:p>
              <a:p>
                <a:endParaRPr lang="en-US" dirty="0"/>
              </a:p>
              <a:p>
                <a:r>
                  <a:rPr lang="en-US" dirty="0"/>
                  <a:t>What happens when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vanish simultaneously?</a:t>
                </a:r>
              </a:p>
              <a:p>
                <a:pPr lvl="1"/>
                <a:r>
                  <a:rPr lang="en-US" dirty="0"/>
                  <a:t>Left-hand side (6 powers) appears more singular than right-hand side (5 powers)</a:t>
                </a:r>
              </a:p>
              <a:p>
                <a:pPr lvl="1"/>
                <a:r>
                  <a:rPr lang="en-US" dirty="0"/>
                  <a:t>Consistent only 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cannot</a:t>
                </a:r>
                <a:r>
                  <a:rPr lang="en-US" dirty="0"/>
                  <a:t> vanish simultaneously</a:t>
                </a:r>
              </a:p>
              <a:p>
                <a:pPr lvl="1"/>
                <a:r>
                  <a:rPr lang="en-US" dirty="0"/>
                  <a:t>Obstruction must be dependent on external momenta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5FFF9-3603-B913-0CB3-A2A8E4290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>
                <a:blip r:embed="rId2"/>
                <a:stretch>
                  <a:fillRect l="-963" t="-75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0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8.7027"/>
  <p:tag name="ORIGINALWIDTH" val="3083.615"/>
  <p:tag name="LATEXADDIN" val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0 = &#10;\frac{c_0}{T_1 T_2 T_3 T_4 T_5}\, &#10;+\sum_{j=1}^5 \frac{c_j}{T_1\cdots \Xed{T}_j\cdots T_5}&#10;+\sum_{j=1}^{n_{z}} \frac{\hat c_j Z_j}{T_1 T_2 T_3 T_4 T_5}&#10;\end{equation*}&#10;&#10;&#10;\end{document}"/>
  <p:tag name="IGUANATEXSIZE" val="24"/>
  <p:tag name="IGUANATEXCURSOR" val="4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3346.082"/>
  <p:tag name="LATEXADDIN" val="\documentclass{article}&#10;\usepackage{amsmath}&#10;\pagestyle{empty}&#10;\begin{document}&#10;&#10;\def\DB{I_{\textrm{DB}}}&#10;\def\eps{\epsilon}&#10;\def\Poly{\textsl{Poly}}&#10;\def\Denom{\textsl{Denom}}&#10;\def\GB{\mathop{\textrm{Gr\&quot;obnerBasis\/}}\nolimits}&#10;\def\varset#1{W_{#1}}&#10;&#10;\begin{equation*}&#10;    v\mod \GB{}(\{D_i\}_{i=1}^5;\varset{\ell:4}) = \textrm{constant\/}&#10;    \quad\forall v\in \varset{\ell:4}&#10;\end{equation*}&#10;&#10;&#10;\end{document}"/>
  <p:tag name="IGUANATEXSIZE" val="24"/>
  <p:tag name="IGUANATEXCURSOR" val="2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.2066"/>
  <p:tag name="ORIGINALWIDTH" val="3409.824"/>
  <p:tag name="LATEXADDIN" val="\documentclass{article}&#10;\usepackage{amsmath}&#10;\pagestyle{empty}&#10;\begin{document}&#10;&#10;\def\DB{I_{\textrm{DB}}}&#10;\def\eps{\epsilon}&#10;\def\Poly{\textsl{Poly}}&#10;\def\Denom{\textsl{Denom}}&#10;\def\GB{\mathop{\textrm{Gr\&quot;obnerBasis\/}}\nolimits}&#10;\def\varset#1{W_{#1}}&#10;\def\ah{{\hat a\vphantom{\hat b}}}&#10;\def\bh{{\hat b}}&#10;\def\lamh{{\hat\lambda}}&#10;&#10;\begin{equation*}&#10;\begin{aligned}&#10;    v&amp;\mod \GB{}(\{T_1,T_2,T_3,T_4,R_\tau,R_{\lamh}\};V) = \textrm{Poly}(\tau,\lamh)&#10;\\ &amp;\hspace*{10mm}&#10;    \quad\forall v\in \{s_{\ah r}, s_{r\bh}, s_{r1}, s_{r2}\}&#10;\end{aligned}&#10;\end{equation*}&#10;&#10;&#10;\end{document}"/>
  <p:tag name="IGUANATEXSIZE" val="24"/>
  <p:tag name="IGUANATEXCURSOR" val="4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3133.108"/>
  <p:tag name="LATEXADDIN" val="\documentclass{article}&#10;\usepackage{amsmath}&#10;\pagestyle{empty}&#10;\begin{document}&#10;&#10;\def\DB{I_{\textrm{DB}}}&#10;\def\eps{\epsilon}&#10;\def\Poly{\textsl{Poly}}&#10;\def\Denom{\textsl{Denom}}&#10;\def\LIPS{\mathop{\rm LIPS}\nolimits}&#10;\def\LIPSS{\LIPS_s}&#10;\def\pjet{\hat k}&#10;\def\Jac{\mathop{\rm Jac}\nolimits}&#10;\def\deltap{\delta^{(+)}}&#10;&#10;\begin{equation*}&#10;\begin{aligned}&#10;d\LIPS^D_{n+1}&amp;\bigl(K;\{k_i\}_{i=1}^{n+1}\bigr) = &#10;d\LIPS^D_n\bigl(\{\pjet_i\}\bigr)\,d\LIPSS^D(k_r)\,&#10;\Jac&#10;\end{aligned}&#10;\end{equation*}&#10;&#10;&#10;\end{document}"/>
  <p:tag name="IGUANATEXSIZE" val="24"/>
  <p:tag name="IGUANATEXCURSOR" val="4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40.532"/>
  <p:tag name="LATEXADDIN" val="\documentclass{article}&#10;\usepackage{amsmath}&#10;\pagestyle{empty}&#10;\begin{document}&#10;&#10;\def\DB{I_{\textrm{DB}}}&#10;\def\eps{\epsilon}&#10;\def\Poly{\textsl{Poly}}&#10;\def\Denom{\textsl{Denom}}&#10;&#10;\newcommand\gatop[2]{\genfrac{}{}{0pt}{}{#1}{#2}}&#10;&#10;\begin{equation*}&#10;G\bigg(\gatop{p_1,\ldots,p_m}{q_1,\ldots,q_m}\bigg) =&#10; \det_{i,j}\big(2p_i\cdot q_j\big)\,.&#10;\end{equation*}&#10;&#10;&#10;\end{document}"/>
  <p:tag name="IGUANATEXSIZE" val="24"/>
  <p:tag name="IGUANATEXCURSOR" val="2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131.983"/>
  <p:tag name="LATEXADDIN" val="\documentclass{article}&#10;\usepackage{amsmath}&#10;\pagestyle{empty}&#10;\begin{document}&#10;&#10;\def\DB{I_{\textrm{DB}}}&#10;\def\eps{\epsilon}&#10;\def\Poly{\textsl{Poly}}&#10;\def\Denom{\textsl{Denom}}&#10;&#10;\begin{equation*}&#10;0 = G\biggl(\,&#10;\begin{matrix}&#10;\ell,\!&amp;\!k_1,\!&amp;\!\ldots,\!&amp;\!k_{4}\\[-1mm]&#10;k_{5},\!&amp;\!k_1,\!&amp;\!\ldots,\!&amp;\!k_{4}&#10;\end{matrix}&#10;\biggr) = \omega_j D_j + \omega_0&#10;\end{equation*}&#10;&#10;&#10;\end{document}"/>
  <p:tag name="IGUANATEXSIZE" val="24"/>
  <p:tag name="IGUANATEXCURSOR" val="3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7.9528"/>
  <p:tag name="ORIGINALWIDTH" val="2314.211"/>
  <p:tag name="LATEXADDIN" val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\frac{\omega_0}{D_1 D_2 D_3 D_4 D_5 D_6}&#10;= -\sum_{j=1}^6\frac{\omega_j}{D_1\cdots \Xed{D_j}\cdots D_6} &#10;\end{equation*}&#10;&#10;&#10;\end{document}"/>
  <p:tag name="IGUANATEXSIZE" val="24"/>
  <p:tag name="IGUANATEXCURSOR" val="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956.88"/>
  <p:tag name="LATEXADDIN" val="\documentclass{article}&#10;\usepackage{amsmath}&#10;\pagestyle{empty}&#10;\begin{document}&#10;&#10;\def\DB{I_{\textrm{DB}}}&#10;\def\eps{\epsilon}&#10;\def\Poly{\textsl{Poly}}&#10;\def\Denom{\textsl{Denom}}&#10;&#10;\begin{equation*}&#10;D_j = 0\quad (j=1,\ldots,6)\,,\qquad &#10;G\biggl(\,&#10;\begin{matrix}&#10;\ell,\!&amp;\!k_1,\!&amp;\!\ldots,\!&amp;\!k_{4}\\[-1mm]&#10;k_{5},\!&amp;\!k_1,\!&amp;\!\ldots,\!&amp;\!k_{4}&#10;\end{matrix}&#10;\biggr) = 0&#10;\end{equation*}&#10;&#10;&#10;\end{document}"/>
  <p:tag name="IGUANATEXSIZE" val="24"/>
  <p:tag name="IGUANATEXCURSOR" val="3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0.581"/>
  <p:tag name="ORIGINALWIDTH" val="3925.759"/>
  <p:tag name="LATEXADDIN" val="\documentclass{article}&#10;\usepackage{amsmath}&#10;\pagestyle{empty}&#10;\begin{document}&#10;&#10;\def\DB{I_{\textrm{DB}}}&#10;\def\eps{\epsilon}&#10;\def\Poly{\textsl{Poly}}&#10;\def\Denom{\textsl{Denom}}&#10;\def\ah{{\hat a\vphantom{\hat b}}}&#10;\def\bh{{\hat b}}&#10;\def\sahr{s_{\ah r}}&#10;\def\sbhr{s_{r\bh}}&#10;&#10;\begin{equation*}&#10;\hspace*{-6mm}&#10;\begin{aligned}&#10;k_i &amp;= \frac12 \bigl(1 + \tau(\sahr,\sbhr)&#10;     w_+(\sahr,\sbhr)\bigr)\,k_\ah&#10;-\frac12\bigl(1+\tau(\sahr,\sbhr)w_\lambda(\sahr,\sbhr)\bigr)\, k_r&#10;    \\&amp;\hphantom{=\ }&#10;+\frac12 \bigl(1 + \tau(\sahr,\sbhr)&#10;    w_-(\sahr,\sbhr)\bigr)\,k_\bh\,,&#10;\\ k_j &amp;= k_r\,,&#10;\\&#10;k_k &amp;=&#10; \frac12 \bigl(1 - \tau(\sahr,\sbhr)&#10;    w_+(\sahr,\sbhr)\bigr)\,k_\ah&#10;-\frac12\bigl(1-\tau(\sahr,\sbhr)w_\lambda(\sahr,\sbhr)\bigr)\, k_r&#10;   \\&amp;\hphantom{=\ }&#10;+\frac12 \bigl(1 - \tau(\sahr,\sbhr)&#10;    w_-(\sahr,\sbhr)\bigr)\,k_\bh&#10;\end{aligned}&#10;\end{equation*}&#10;&#10;&#10;\end{document}"/>
  <p:tag name="IGUANATEXSIZE" val="20"/>
  <p:tag name="IGUANATEXCURSOR" val="2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151.106"/>
  <p:tag name="LATEXADDIN" val="\documentclass{article}&#10;\usepackage{amsmath}&#10;\pagestyle{empty}&#10;\begin{document}&#10;&#10;\def\DB{I_{\textrm{DB}}}&#10;\def\eps{\epsilon}&#10;\def\Poly{\textsl{Poly}}&#10;\def\Denom{\textsl{Denom}}&#10;&#10;\begin{equation*}&#10;G\biggl(\,&#10;\begin{matrix}&#10;k_j,\!&amp;\!k_1,\!&amp;\!\ldots,\!&amp;\!k_{4}\\[-1mm]&#10;k_{5},\!&amp;\!k_1,\!&amp;\!\ldots,\!&amp;\!k_{4}&#10;\end{matrix}&#10;\biggr) &#10;\end{equation*}&#10;&#10;&#10;\end{document}"/>
  <p:tag name="IGUANATEXSIZE" val="24"/>
  <p:tag name="IGUANATEXCURSOR" val="3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8.7027"/>
  <p:tag name="ORIGINALWIDTH" val="1949.006"/>
  <p:tag name="LATEXADDIN" val="\documentclass{article}&#10;\usepackage{amsmath}&#10;\usepackage{cancel}&#10;&#10;\pagestyle{empty}&#10;\begin{document}&#10;&#10;\def\DB{I_{\textrm{DB}}}&#10;\def\eps{\epsilon}&#10;\def\Poly{\textsl{Poly}}&#10;\def\Denom{\textsl{Denom}}&#10;\def\Xed#1{\xcancel{#1}}&#10;\def\realco{\omega^r}&#10;&#10;\begin{equation*}&#10;\frac{\realco_0}{S_1 S_2 S_3 S_4 S_5}&#10;= -\sum_{j=1}^5 \frac{\realco_j}{S_1\cdots \Xed{S}_j\cdots S_5}&#10;\end{equation*}&#10;&#10;&#10;\end{document}"/>
  <p:tag name="IGUANATEXSIZE" val="24"/>
  <p:tag name="IGUANATEXCURSOR" val="2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On-screen Show (4:3)</PresentationFormat>
  <Paragraphs>179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Palatino Linotype</vt:lpstr>
      <vt:lpstr>Office Theme</vt:lpstr>
      <vt:lpstr>Towards a Universal Decomposition  of Phase-Space Integrands</vt:lpstr>
      <vt:lpstr>Taming Jets’ Hair</vt:lpstr>
      <vt:lpstr>Current Approaches</vt:lpstr>
      <vt:lpstr>Framework</vt:lpstr>
      <vt:lpstr>Vision of the Destination</vt:lpstr>
      <vt:lpstr>A thousand-mile journey begins with a single step</vt:lpstr>
      <vt:lpstr>Decomposition of One-Loop Integrands</vt:lpstr>
      <vt:lpstr>Scalar Hexagon Decomposition</vt:lpstr>
      <vt:lpstr>New Lyrics to an Old Melody</vt:lpstr>
      <vt:lpstr>Inconsistency of Equations</vt:lpstr>
      <vt:lpstr>Inverse Antenna Mapping</vt:lpstr>
      <vt:lpstr>Simple Example</vt:lpstr>
      <vt:lpstr>Harder Case</vt:lpstr>
      <vt:lpstr>Better Variables &amp; Finite Field Numerics</vt:lpstr>
      <vt:lpstr>Coefficient Simplification</vt:lpstr>
      <vt:lpstr>Triskelia</vt:lpstr>
      <vt:lpstr>Survey</vt:lpstr>
      <vt:lpstr>Numerators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745</cp:revision>
  <dcterms:created xsi:type="dcterms:W3CDTF">2011-08-09T19:59:47Z</dcterms:created>
  <dcterms:modified xsi:type="dcterms:W3CDTF">2022-12-15T09:06:04Z</dcterms:modified>
</cp:coreProperties>
</file>