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40"/>
  </p:notesMasterIdLst>
  <p:sldIdLst>
    <p:sldId id="256" r:id="rId3"/>
    <p:sldId id="442" r:id="rId4"/>
    <p:sldId id="427" r:id="rId5"/>
    <p:sldId id="438" r:id="rId6"/>
    <p:sldId id="439" r:id="rId7"/>
    <p:sldId id="440" r:id="rId8"/>
    <p:sldId id="443" r:id="rId9"/>
    <p:sldId id="429" r:id="rId10"/>
    <p:sldId id="399" r:id="rId11"/>
    <p:sldId id="410" r:id="rId12"/>
    <p:sldId id="411" r:id="rId13"/>
    <p:sldId id="434" r:id="rId14"/>
    <p:sldId id="441" r:id="rId15"/>
    <p:sldId id="444" r:id="rId16"/>
    <p:sldId id="445" r:id="rId17"/>
    <p:sldId id="436" r:id="rId18"/>
    <p:sldId id="446" r:id="rId19"/>
    <p:sldId id="447" r:id="rId20"/>
    <p:sldId id="448" r:id="rId21"/>
    <p:sldId id="449" r:id="rId22"/>
    <p:sldId id="450" r:id="rId23"/>
    <p:sldId id="451" r:id="rId24"/>
    <p:sldId id="453" r:id="rId25"/>
    <p:sldId id="454" r:id="rId26"/>
    <p:sldId id="455" r:id="rId27"/>
    <p:sldId id="452" r:id="rId28"/>
    <p:sldId id="456" r:id="rId29"/>
    <p:sldId id="457" r:id="rId30"/>
    <p:sldId id="458" r:id="rId31"/>
    <p:sldId id="459" r:id="rId32"/>
    <p:sldId id="460" r:id="rId33"/>
    <p:sldId id="279" r:id="rId34"/>
    <p:sldId id="364" r:id="rId35"/>
    <p:sldId id="389" r:id="rId36"/>
    <p:sldId id="391" r:id="rId37"/>
    <p:sldId id="392" r:id="rId38"/>
    <p:sldId id="334" r:id="rId3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1"/>
    </p:embeddedFont>
    <p:embeddedFont>
      <p:font typeface="Gadugi" panose="020B0502040204020203" pitchFamily="34" charset="0"/>
      <p:regular r:id="rId42"/>
      <p:bold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T Sans Narrow" panose="020B050602020302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ECC10-2E1C-4E79-BFE8-C274CFD1E316}" v="2" dt="2024-06-27T12:46:40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2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rett Wendel" userId="5de147c2e6e22100" providerId="LiveId" clId="{262ECC10-2E1C-4E79-BFE8-C274CFD1E316}"/>
    <pc:docChg chg="undo custSel modSld">
      <pc:chgData name="Garrett Wendel" userId="5de147c2e6e22100" providerId="LiveId" clId="{262ECC10-2E1C-4E79-BFE8-C274CFD1E316}" dt="2024-06-27T12:48:06.228" v="31" actId="1036"/>
      <pc:docMkLst>
        <pc:docMk/>
      </pc:docMkLst>
      <pc:sldChg chg="modSp">
        <pc:chgData name="Garrett Wendel" userId="5de147c2e6e22100" providerId="LiveId" clId="{262ECC10-2E1C-4E79-BFE8-C274CFD1E316}" dt="2024-06-27T12:46:40.596" v="1" actId="20577"/>
        <pc:sldMkLst>
          <pc:docMk/>
          <pc:sldMk cId="1482360720" sldId="434"/>
        </pc:sldMkLst>
        <pc:spChg chg="mod">
          <ac:chgData name="Garrett Wendel" userId="5de147c2e6e22100" providerId="LiveId" clId="{262ECC10-2E1C-4E79-BFE8-C274CFD1E316}" dt="2024-06-27T12:46:40.596" v="1" actId="20577"/>
          <ac:spMkLst>
            <pc:docMk/>
            <pc:sldMk cId="1482360720" sldId="434"/>
            <ac:spMk id="4" creationId="{0DF6DC90-F9BA-9C18-85BD-CC212033DA53}"/>
          </ac:spMkLst>
        </pc:spChg>
      </pc:sldChg>
      <pc:sldChg chg="modSp mod">
        <pc:chgData name="Garrett Wendel" userId="5de147c2e6e22100" providerId="LiveId" clId="{262ECC10-2E1C-4E79-BFE8-C274CFD1E316}" dt="2024-06-27T12:48:06.228" v="31" actId="1036"/>
        <pc:sldMkLst>
          <pc:docMk/>
          <pc:sldMk cId="3515060210" sldId="457"/>
        </pc:sldMkLst>
        <pc:spChg chg="mod">
          <ac:chgData name="Garrett Wendel" userId="5de147c2e6e22100" providerId="LiveId" clId="{262ECC10-2E1C-4E79-BFE8-C274CFD1E316}" dt="2024-06-27T12:47:50.266" v="3" actId="14100"/>
          <ac:spMkLst>
            <pc:docMk/>
            <pc:sldMk cId="3515060210" sldId="457"/>
            <ac:spMk id="3" creationId="{635AA508-BA7D-8ED2-9080-786B88DE0909}"/>
          </ac:spMkLst>
        </pc:spChg>
        <pc:spChg chg="mod">
          <ac:chgData name="Garrett Wendel" userId="5de147c2e6e22100" providerId="LiveId" clId="{262ECC10-2E1C-4E79-BFE8-C274CFD1E316}" dt="2024-06-27T12:48:06.228" v="31" actId="1036"/>
          <ac:spMkLst>
            <pc:docMk/>
            <pc:sldMk cId="3515060210" sldId="457"/>
            <ac:spMk id="7" creationId="{CC0621F5-8C42-9669-C523-44FF07F746F6}"/>
          </ac:spMkLst>
        </pc:spChg>
        <pc:picChg chg="mod">
          <ac:chgData name="Garrett Wendel" userId="5de147c2e6e22100" providerId="LiveId" clId="{262ECC10-2E1C-4E79-BFE8-C274CFD1E316}" dt="2024-06-27T12:48:06.228" v="31" actId="1036"/>
          <ac:picMkLst>
            <pc:docMk/>
            <pc:sldMk cId="3515060210" sldId="457"/>
            <ac:picMk id="6" creationId="{5DFDE49B-8985-331F-24A2-BC3FF33BC6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7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5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D2E6-EDE0-40A6-9DA5-BFC639A3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21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573AA-24A9-4963-AB31-E1BDA50A3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C7F44-9C35-498F-AB4B-76600E41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E121-600C-47E6-B92D-F7A1674C1ADE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D95E7-D770-4D61-8FDB-467DBEDE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58D6-C312-4732-AD97-A44FE7A6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1C9954D-FF6D-3128-943F-C3262016C422}"/>
              </a:ext>
            </a:extLst>
          </p:cNvPr>
          <p:cNvGrpSpPr/>
          <p:nvPr userDrawn="1"/>
        </p:nvGrpSpPr>
        <p:grpSpPr>
          <a:xfrm>
            <a:off x="0" y="1"/>
            <a:ext cx="9177830" cy="5193737"/>
            <a:chOff x="-3" y="-17112"/>
            <a:chExt cx="12237106" cy="69249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913854-87D1-D9C6-849D-BE3B75CCCA34}"/>
                </a:ext>
              </a:extLst>
            </p:cNvPr>
            <p:cNvGrpSpPr/>
            <p:nvPr/>
          </p:nvGrpSpPr>
          <p:grpSpPr>
            <a:xfrm>
              <a:off x="0" y="6102388"/>
              <a:ext cx="12237103" cy="805483"/>
              <a:chOff x="0" y="6102388"/>
              <a:chExt cx="12237103" cy="80548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1A4A67C-F552-A5E1-4DCC-AA95D5388494}"/>
                  </a:ext>
                </a:extLst>
              </p:cNvPr>
              <p:cNvGrpSpPr/>
              <p:nvPr/>
            </p:nvGrpSpPr>
            <p:grpSpPr>
              <a:xfrm>
                <a:off x="0" y="6102388"/>
                <a:ext cx="12192000" cy="755612"/>
                <a:chOff x="0" y="6102388"/>
                <a:chExt cx="12192000" cy="755612"/>
              </a:xfrm>
            </p:grpSpPr>
            <p:sp>
              <p:nvSpPr>
                <p:cNvPr id="12" name="object 9">
                  <a:extLst>
                    <a:ext uri="{FF2B5EF4-FFF2-40B4-BE49-F238E27FC236}">
                      <a16:creationId xmlns:a16="http://schemas.microsoft.com/office/drawing/2014/main" id="{0B530009-49F2-9990-9226-2735A39F568F}"/>
                    </a:ext>
                  </a:extLst>
                </p:cNvPr>
                <p:cNvSpPr/>
                <p:nvPr/>
              </p:nvSpPr>
              <p:spPr>
                <a:xfrm>
                  <a:off x="9833907" y="6102388"/>
                  <a:ext cx="2358092" cy="755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780" h="1908175">
                      <a:moveTo>
                        <a:pt x="4716780" y="0"/>
                      </a:moveTo>
                      <a:lnTo>
                        <a:pt x="0" y="1908047"/>
                      </a:lnTo>
                      <a:lnTo>
                        <a:pt x="4716780" y="1908047"/>
                      </a:lnTo>
                      <a:lnTo>
                        <a:pt x="471678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6500">
                      <a:srgbClr val="0F1C7B"/>
                    </a:gs>
                    <a:gs pos="0">
                      <a:srgbClr val="0F1C7B"/>
                    </a:gs>
                    <a:gs pos="36000">
                      <a:srgbClr val="0F1C7B"/>
                    </a:gs>
                    <a:gs pos="83273">
                      <a:srgbClr val="0F1C7B">
                        <a:lumMod val="54000"/>
                        <a:lumOff val="46000"/>
                      </a:srgbClr>
                    </a:gs>
                    <a:gs pos="60000">
                      <a:srgbClr val="0F1C7B">
                        <a:lumMod val="84000"/>
                        <a:lumOff val="16000"/>
                      </a:srgbClr>
                    </a:gs>
                  </a:gsLst>
                  <a:lin ang="0" scaled="0"/>
                  <a:tileRect/>
                </a:gra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  <p:sp>
              <p:nvSpPr>
                <p:cNvPr id="13" name="object 8">
                  <a:extLst>
                    <a:ext uri="{FF2B5EF4-FFF2-40B4-BE49-F238E27FC236}">
                      <a16:creationId xmlns:a16="http://schemas.microsoft.com/office/drawing/2014/main" id="{B0031C02-BFE8-EFCC-C0ED-DC08E10DF926}"/>
                    </a:ext>
                  </a:extLst>
                </p:cNvPr>
                <p:cNvSpPr/>
                <p:nvPr/>
              </p:nvSpPr>
              <p:spPr>
                <a:xfrm>
                  <a:off x="0" y="6800508"/>
                  <a:ext cx="10315746" cy="5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7815" h="332740">
                      <a:moveTo>
                        <a:pt x="0" y="332232"/>
                      </a:moveTo>
                      <a:lnTo>
                        <a:pt x="6647688" y="332232"/>
                      </a:lnTo>
                      <a:lnTo>
                        <a:pt x="6647688" y="0"/>
                      </a:lnTo>
                      <a:lnTo>
                        <a:pt x="0" y="0"/>
                      </a:lnTo>
                      <a:lnTo>
                        <a:pt x="0" y="332232"/>
                      </a:lnTo>
                      <a:close/>
                    </a:path>
                  </a:pathLst>
                </a:custGeom>
                <a:solidFill>
                  <a:srgbClr val="0F1C7B"/>
                </a:soli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  <p:sp>
              <p:nvSpPr>
                <p:cNvPr id="14" name="object 10">
                  <a:extLst>
                    <a:ext uri="{FF2B5EF4-FFF2-40B4-BE49-F238E27FC236}">
                      <a16:creationId xmlns:a16="http://schemas.microsoft.com/office/drawing/2014/main" id="{4DCF1177-DB1B-E917-F224-CDD3D79EF808}"/>
                    </a:ext>
                  </a:extLst>
                </p:cNvPr>
                <p:cNvSpPr/>
                <p:nvPr/>
              </p:nvSpPr>
              <p:spPr>
                <a:xfrm>
                  <a:off x="9957104" y="6225586"/>
                  <a:ext cx="2234896" cy="63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780" h="1643379">
                      <a:moveTo>
                        <a:pt x="4716780" y="0"/>
                      </a:moveTo>
                      <a:lnTo>
                        <a:pt x="0" y="1642872"/>
                      </a:lnTo>
                      <a:lnTo>
                        <a:pt x="4716780" y="1642872"/>
                      </a:lnTo>
                      <a:lnTo>
                        <a:pt x="471678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6500">
                      <a:srgbClr val="A0A2A2">
                        <a:lumMod val="67000"/>
                      </a:srgbClr>
                    </a:gs>
                    <a:gs pos="0">
                      <a:srgbClr val="E1E3E3">
                        <a:shade val="30000"/>
                        <a:satMod val="115000"/>
                        <a:lumMod val="62000"/>
                      </a:srgbClr>
                    </a:gs>
                    <a:gs pos="36000">
                      <a:srgbClr val="E1E3E3">
                        <a:shade val="67500"/>
                        <a:satMod val="115000"/>
                        <a:lumMod val="96000"/>
                      </a:srgbClr>
                    </a:gs>
                    <a:gs pos="83273">
                      <a:srgbClr val="E1E3E3">
                        <a:shade val="100000"/>
                        <a:satMod val="115000"/>
                        <a:lumMod val="40000"/>
                        <a:lumOff val="60000"/>
                      </a:srgbClr>
                    </a:gs>
                    <a:gs pos="60000">
                      <a:srgbClr val="E1E3E3">
                        <a:shade val="100000"/>
                        <a:satMod val="115000"/>
                        <a:lumMod val="43000"/>
                        <a:lumOff val="57000"/>
                      </a:srgbClr>
                    </a:gs>
                  </a:gsLst>
                  <a:lin ang="17400000" scaled="0"/>
                  <a:tileRect/>
                </a:gra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</p:grpSp>
          <p:pic>
            <p:nvPicPr>
              <p:cNvPr id="11" name="Picture 4" descr="See the source image">
                <a:extLst>
                  <a:ext uri="{FF2B5EF4-FFF2-40B4-BE49-F238E27FC236}">
                    <a16:creationId xmlns:a16="http://schemas.microsoft.com/office/drawing/2014/main" id="{299F1585-6BDE-1B20-4C4E-B801D13C5B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4789" y="6416813"/>
                <a:ext cx="1072314" cy="491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4A1E0C3-8E69-49CD-503C-81878C7B996A}"/>
                </a:ext>
              </a:extLst>
            </p:cNvPr>
            <p:cNvSpPr/>
            <p:nvPr/>
          </p:nvSpPr>
          <p:spPr>
            <a:xfrm rot="10800000">
              <a:off x="-3" y="-17112"/>
              <a:ext cx="1008995" cy="269359"/>
            </a:xfrm>
            <a:custGeom>
              <a:avLst/>
              <a:gdLst/>
              <a:ahLst/>
              <a:cxnLst/>
              <a:rect l="l" t="t" r="r" b="b"/>
              <a:pathLst>
                <a:path w="4716780" h="1908175">
                  <a:moveTo>
                    <a:pt x="4716780" y="0"/>
                  </a:moveTo>
                  <a:lnTo>
                    <a:pt x="0" y="1908047"/>
                  </a:lnTo>
                  <a:lnTo>
                    <a:pt x="4716780" y="1908047"/>
                  </a:lnTo>
                  <a:lnTo>
                    <a:pt x="4716780" y="0"/>
                  </a:lnTo>
                  <a:close/>
                </a:path>
              </a:pathLst>
            </a:custGeom>
            <a:gradFill flip="none" rotWithShape="1">
              <a:gsLst>
                <a:gs pos="16500">
                  <a:srgbClr val="0F1C7B"/>
                </a:gs>
                <a:gs pos="0">
                  <a:srgbClr val="0F1C7B"/>
                </a:gs>
                <a:gs pos="36000">
                  <a:srgbClr val="0F1C7B"/>
                </a:gs>
                <a:gs pos="83273">
                  <a:srgbClr val="0F1C7B">
                    <a:lumMod val="54000"/>
                    <a:lumOff val="46000"/>
                  </a:srgbClr>
                </a:gs>
                <a:gs pos="60000">
                  <a:srgbClr val="0F1C7B">
                    <a:lumMod val="84000"/>
                    <a:lumOff val="16000"/>
                  </a:srgbClr>
                </a:gs>
              </a:gsLst>
              <a:lin ang="0" scaled="0"/>
              <a:tileRect/>
            </a:gra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808481-E617-408C-9576-FACC1F2CC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B650E-F3DB-44C2-A9D1-B9B4933A0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3BBB-9CD6-4BD0-8D72-6BCA2FFB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42740" y="4767262"/>
            <a:ext cx="2057400" cy="273844"/>
          </a:xfrm>
        </p:spPr>
        <p:txBody>
          <a:bodyPr/>
          <a:lstStyle/>
          <a:p>
            <a:fld id="{D4556943-9657-41D8-A7B8-980BF284BBBD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1891-34AB-4FF7-8A2F-B5B35212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84E3-508B-4E0E-940B-17E0E7BA4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860" y="4767262"/>
            <a:ext cx="2057400" cy="273844"/>
          </a:xfrm>
        </p:spPr>
        <p:txBody>
          <a:bodyPr/>
          <a:lstStyle>
            <a:lvl1pPr algn="l">
              <a:defRPr/>
            </a:lvl1pPr>
          </a:lstStyle>
          <a:p>
            <a:fld id="{E9F420B2-EBC4-466C-BA3D-528752E8D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7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D2E6-EDE0-40A6-9DA5-BFC639A3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573AA-24A9-4963-AB31-E1BDA50A3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C7F44-9C35-498F-AB4B-76600E41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8E121-600C-47E6-B92D-F7A1674C1ADE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D95E7-D770-4D61-8FDB-467DBEDE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958D6-C312-4732-AD97-A44FE7A6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58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EC7C-BA01-4243-9CD9-DC1F16B4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341B6-4413-4DAC-8C2A-C2AB9CCFB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4C27-B951-4F82-AE11-8B4512A40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8BB2-0DCA-4E4B-8A56-D25608011D0D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7F17-5ED0-4591-9ACD-72C1B181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4AC6-2D23-4115-AF0E-1EC4E85E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44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E25B-0E94-4108-A51F-EF1C3680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F8A4-A976-4C5B-B85D-7ADDF6266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9BFB4-DC29-4B0D-AF75-2DFE9BCCD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A679A-C560-4AA7-A168-F98E28B5F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04B3-7CFE-486F-AC7A-A08526A52A8F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DA227-58CF-43F1-9CE4-85601A61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CD064-61B0-4A6A-9035-2FB234E3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3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02A4-057B-474E-9A81-F28D92C4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11CE3-A4CD-415E-B6D7-23B2D6CF8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D1AB4-4F39-4955-A639-398C011EB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A86D8-EADC-4124-BAC2-B5CA77F43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CC31E-95C8-4BF4-B702-FA2FCEB6B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49D31-511D-4659-8698-B1329E218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D71EE-7E5C-43AA-AAF0-77398CC6FA29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708E0-05E1-462B-A284-23E3980B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F3E2A-F2B9-487E-A5C1-569273F8E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0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D208F-D6D9-4BB1-AE09-A12F5723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08773-C147-4DDF-BF3A-520DD692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20A6-2A5F-4EA6-B2D2-06C4A8FE9619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3E266-B7E8-45B5-8087-6BA4EA43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9142A-2901-4C2C-8218-E538DB9A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21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7D8A7-A37A-4987-86E6-D174A0DF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C580-970D-4547-97A0-AF1D3B724EA5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4232B-17D9-4F4B-AA5C-E3BE04BA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72704-5085-4555-B0B4-696D853F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2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D17D-9BD2-466B-93A7-5281AE05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C8996-9CBA-4753-A4B9-E12DF3EBA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0F3BC-FB18-43DA-94A5-8B3D6B6B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C707A-D742-4F5E-8770-B953DAE6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2B7A-F59E-41FA-BED9-2FD5C9E289EE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45399-147B-469D-86A7-4EF8BAB6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66496-9107-4CBD-A38E-5A434372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62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643E-871B-4F67-9689-A659C64F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8B9DDD-A2A5-4250-AE83-4045ABFAF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75483-A889-4AF6-BE25-A615E89D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28F44-4429-4D8A-A55C-F29BC5E7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E8D5-B609-493F-8838-F8A674A2BF6C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62249-9B6A-403B-A547-0B2D88BD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8C091-7FF1-4F82-9A57-CDC26B65D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00">
                <a:solidFill>
                  <a:srgbClr val="00000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9BBA9-90EB-462B-8685-FB03AFC6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9597A-38AB-4984-808D-22E2C6192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B443E-B3E4-4343-AB0A-41BF3AC7D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2570-77EE-4979-AF8D-E2C5019BCB0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62829-EE27-4519-AD02-3E37BD00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A0FF7-83E1-4FB3-89FC-509191C04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15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0902C-BDB5-4778-9BFF-A70F29655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1A510-889E-4B66-8C6C-43D489AA3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5FA1C-7FCD-4007-8407-8D54EDEAD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8CE7-ADB1-4111-A3C2-32E4FE292A4A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0468-45C2-4509-8FFC-E6BAC6AD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1A25-D925-40E5-99A4-D07638FE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DFF50-C3A4-40E8-A17F-F0F20DD8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6384E-46E9-4667-8A03-C8AC70B8B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7B17E-DA34-40E7-B0C4-1FACEE173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627A2-1150-4976-AEE3-E880ED1F35F1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C30ED-57CE-4964-8F51-25BCC8DA7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5A474-AD0B-4F2C-AC5E-4C88AE7EC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919" y="476726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420B2-EBC4-466C-BA3D-528752E8DD3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22605E-FDFC-3B03-CD39-AB061807509F}"/>
              </a:ext>
            </a:extLst>
          </p:cNvPr>
          <p:cNvGrpSpPr/>
          <p:nvPr userDrawn="1"/>
        </p:nvGrpSpPr>
        <p:grpSpPr>
          <a:xfrm>
            <a:off x="0" y="1"/>
            <a:ext cx="9177830" cy="5193737"/>
            <a:chOff x="-3" y="-17112"/>
            <a:chExt cx="12237106" cy="69249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162E65-9800-646D-4CB9-9BBA675A9E76}"/>
                </a:ext>
              </a:extLst>
            </p:cNvPr>
            <p:cNvGrpSpPr/>
            <p:nvPr/>
          </p:nvGrpSpPr>
          <p:grpSpPr>
            <a:xfrm>
              <a:off x="0" y="6102388"/>
              <a:ext cx="12237103" cy="805483"/>
              <a:chOff x="0" y="6102388"/>
              <a:chExt cx="12237103" cy="80548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CBC772E-67AF-B550-C57C-43BA26562DD7}"/>
                  </a:ext>
                </a:extLst>
              </p:cNvPr>
              <p:cNvGrpSpPr/>
              <p:nvPr/>
            </p:nvGrpSpPr>
            <p:grpSpPr>
              <a:xfrm>
                <a:off x="0" y="6102388"/>
                <a:ext cx="12192000" cy="755612"/>
                <a:chOff x="0" y="6102388"/>
                <a:chExt cx="12192000" cy="755612"/>
              </a:xfrm>
            </p:grpSpPr>
            <p:sp>
              <p:nvSpPr>
                <p:cNvPr id="12" name="object 9">
                  <a:extLst>
                    <a:ext uri="{FF2B5EF4-FFF2-40B4-BE49-F238E27FC236}">
                      <a16:creationId xmlns:a16="http://schemas.microsoft.com/office/drawing/2014/main" id="{C72686B7-4A91-83EE-17C0-B9CE63D72CAA}"/>
                    </a:ext>
                  </a:extLst>
                </p:cNvPr>
                <p:cNvSpPr/>
                <p:nvPr/>
              </p:nvSpPr>
              <p:spPr>
                <a:xfrm>
                  <a:off x="9833907" y="6102388"/>
                  <a:ext cx="2358092" cy="755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780" h="1908175">
                      <a:moveTo>
                        <a:pt x="4716780" y="0"/>
                      </a:moveTo>
                      <a:lnTo>
                        <a:pt x="0" y="1908047"/>
                      </a:lnTo>
                      <a:lnTo>
                        <a:pt x="4716780" y="1908047"/>
                      </a:lnTo>
                      <a:lnTo>
                        <a:pt x="471678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6500">
                      <a:srgbClr val="0F1C7B"/>
                    </a:gs>
                    <a:gs pos="0">
                      <a:srgbClr val="0F1C7B"/>
                    </a:gs>
                    <a:gs pos="36000">
                      <a:srgbClr val="0F1C7B"/>
                    </a:gs>
                    <a:gs pos="83273">
                      <a:srgbClr val="0F1C7B">
                        <a:lumMod val="54000"/>
                        <a:lumOff val="46000"/>
                      </a:srgbClr>
                    </a:gs>
                    <a:gs pos="60000">
                      <a:srgbClr val="0F1C7B">
                        <a:lumMod val="84000"/>
                        <a:lumOff val="16000"/>
                      </a:srgbClr>
                    </a:gs>
                  </a:gsLst>
                  <a:lin ang="0" scaled="0"/>
                  <a:tileRect/>
                </a:gra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  <p:sp>
              <p:nvSpPr>
                <p:cNvPr id="13" name="object 8">
                  <a:extLst>
                    <a:ext uri="{FF2B5EF4-FFF2-40B4-BE49-F238E27FC236}">
                      <a16:creationId xmlns:a16="http://schemas.microsoft.com/office/drawing/2014/main" id="{5A271331-13E2-F18F-CA51-D148F207F89B}"/>
                    </a:ext>
                  </a:extLst>
                </p:cNvPr>
                <p:cNvSpPr/>
                <p:nvPr/>
              </p:nvSpPr>
              <p:spPr>
                <a:xfrm>
                  <a:off x="0" y="6800508"/>
                  <a:ext cx="10315746" cy="5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7815" h="332740">
                      <a:moveTo>
                        <a:pt x="0" y="332232"/>
                      </a:moveTo>
                      <a:lnTo>
                        <a:pt x="6647688" y="332232"/>
                      </a:lnTo>
                      <a:lnTo>
                        <a:pt x="6647688" y="0"/>
                      </a:lnTo>
                      <a:lnTo>
                        <a:pt x="0" y="0"/>
                      </a:lnTo>
                      <a:lnTo>
                        <a:pt x="0" y="332232"/>
                      </a:lnTo>
                      <a:close/>
                    </a:path>
                  </a:pathLst>
                </a:custGeom>
                <a:solidFill>
                  <a:srgbClr val="0F1C7B"/>
                </a:soli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  <p:sp>
              <p:nvSpPr>
                <p:cNvPr id="14" name="object 10">
                  <a:extLst>
                    <a:ext uri="{FF2B5EF4-FFF2-40B4-BE49-F238E27FC236}">
                      <a16:creationId xmlns:a16="http://schemas.microsoft.com/office/drawing/2014/main" id="{BB14E630-0C2D-13B6-84C7-361FE8024F4C}"/>
                    </a:ext>
                  </a:extLst>
                </p:cNvPr>
                <p:cNvSpPr/>
                <p:nvPr/>
              </p:nvSpPr>
              <p:spPr>
                <a:xfrm>
                  <a:off x="9957104" y="6225586"/>
                  <a:ext cx="2234896" cy="63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6780" h="1643379">
                      <a:moveTo>
                        <a:pt x="4716780" y="0"/>
                      </a:moveTo>
                      <a:lnTo>
                        <a:pt x="0" y="1642872"/>
                      </a:lnTo>
                      <a:lnTo>
                        <a:pt x="4716780" y="1642872"/>
                      </a:lnTo>
                      <a:lnTo>
                        <a:pt x="471678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6500">
                      <a:srgbClr val="A0A2A2">
                        <a:lumMod val="67000"/>
                      </a:srgbClr>
                    </a:gs>
                    <a:gs pos="0">
                      <a:srgbClr val="E1E3E3">
                        <a:shade val="30000"/>
                        <a:satMod val="115000"/>
                        <a:lumMod val="62000"/>
                      </a:srgbClr>
                    </a:gs>
                    <a:gs pos="36000">
                      <a:srgbClr val="E1E3E3">
                        <a:shade val="67500"/>
                        <a:satMod val="115000"/>
                        <a:lumMod val="96000"/>
                      </a:srgbClr>
                    </a:gs>
                    <a:gs pos="83273">
                      <a:srgbClr val="E1E3E3">
                        <a:shade val="100000"/>
                        <a:satMod val="115000"/>
                        <a:lumMod val="40000"/>
                        <a:lumOff val="60000"/>
                      </a:srgbClr>
                    </a:gs>
                    <a:gs pos="60000">
                      <a:srgbClr val="E1E3E3">
                        <a:shade val="100000"/>
                        <a:satMod val="115000"/>
                        <a:lumMod val="43000"/>
                        <a:lumOff val="57000"/>
                      </a:srgbClr>
                    </a:gs>
                  </a:gsLst>
                  <a:lin ang="17400000" scaled="0"/>
                  <a:tileRect/>
                </a:gradFill>
              </p:spPr>
              <p:txBody>
                <a:bodyPr wrap="square" lIns="0" tIns="0" rIns="0" bIns="0" rtlCol="0"/>
                <a:lstStyle/>
                <a:p>
                  <a:endParaRPr sz="1050"/>
                </a:p>
              </p:txBody>
            </p:sp>
          </p:grpSp>
          <p:pic>
            <p:nvPicPr>
              <p:cNvPr id="11" name="Picture 4" descr="See the source image">
                <a:extLst>
                  <a:ext uri="{FF2B5EF4-FFF2-40B4-BE49-F238E27FC236}">
                    <a16:creationId xmlns:a16="http://schemas.microsoft.com/office/drawing/2014/main" id="{DBBC7E1C-7D47-4AA0-2172-6C8FF8B58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4789" y="6416813"/>
                <a:ext cx="1072314" cy="4910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304DB17-2B95-7257-F344-376323261051}"/>
                </a:ext>
              </a:extLst>
            </p:cNvPr>
            <p:cNvSpPr/>
            <p:nvPr/>
          </p:nvSpPr>
          <p:spPr>
            <a:xfrm rot="10800000">
              <a:off x="-3" y="-17112"/>
              <a:ext cx="1008995" cy="269359"/>
            </a:xfrm>
            <a:custGeom>
              <a:avLst/>
              <a:gdLst/>
              <a:ahLst/>
              <a:cxnLst/>
              <a:rect l="l" t="t" r="r" b="b"/>
              <a:pathLst>
                <a:path w="4716780" h="1908175">
                  <a:moveTo>
                    <a:pt x="4716780" y="0"/>
                  </a:moveTo>
                  <a:lnTo>
                    <a:pt x="0" y="1908047"/>
                  </a:lnTo>
                  <a:lnTo>
                    <a:pt x="4716780" y="1908047"/>
                  </a:lnTo>
                  <a:lnTo>
                    <a:pt x="4716780" y="0"/>
                  </a:lnTo>
                  <a:close/>
                </a:path>
              </a:pathLst>
            </a:custGeom>
            <a:gradFill flip="none" rotWithShape="1">
              <a:gsLst>
                <a:gs pos="16500">
                  <a:srgbClr val="0F1C7B"/>
                </a:gs>
                <a:gs pos="0">
                  <a:srgbClr val="0F1C7B"/>
                </a:gs>
                <a:gs pos="36000">
                  <a:srgbClr val="0F1C7B"/>
                </a:gs>
                <a:gs pos="83273">
                  <a:srgbClr val="0F1C7B">
                    <a:lumMod val="54000"/>
                    <a:lumOff val="46000"/>
                  </a:srgbClr>
                </a:gs>
                <a:gs pos="60000">
                  <a:srgbClr val="0F1C7B">
                    <a:lumMod val="84000"/>
                    <a:lumOff val="16000"/>
                  </a:srgbClr>
                </a:gs>
              </a:gsLst>
              <a:lin ang="0" scaled="0"/>
              <a:tileRect/>
            </a:gra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9460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ndico.phys.ethz.ch/event/113/contributions/839/attachments/502/1077/ANDRE_SCAFFIDI_Zurich_Workshop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indico.slac.stanford.edu/event/8028/contributions/6827/attachments/3322/9055/HITMAN_NPML_8_24_23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3.04057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513" y="1228725"/>
            <a:ext cx="7793831" cy="15454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Deep Learning in CLOUD: Event Reconstruction in an Opaque Scintillator</a:t>
            </a:r>
            <a:endParaRPr lang="de-DE" sz="4000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400322" y="2864327"/>
            <a:ext cx="6336212" cy="1464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Garrett Wendel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gmw5164@psu.edu, Penn State University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June 27</a:t>
            </a:r>
            <a:r>
              <a:rPr lang="en" sz="1200" baseline="30000" dirty="0"/>
              <a:t>th</a:t>
            </a:r>
            <a:r>
              <a:rPr lang="en" sz="1200" dirty="0"/>
              <a:t>, 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NPML 2024</a:t>
            </a:r>
          </a:p>
        </p:txBody>
      </p:sp>
      <p:pic>
        <p:nvPicPr>
          <p:cNvPr id="61" name="Google Shape;61;p1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305" y="4376369"/>
            <a:ext cx="1458498" cy="820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9FE6-064F-E791-00AA-31479E0F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844045"/>
          </a:xfrm>
        </p:spPr>
        <p:txBody>
          <a:bodyPr>
            <a:normAutofit/>
          </a:bodyPr>
          <a:lstStyle/>
          <a:p>
            <a:r>
              <a:rPr lang="en-US" dirty="0"/>
              <a:t>Photon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73989-A7C8-86C6-9007-7D475D2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10</a:t>
            </a:fld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BA68031-3AFD-759B-8A78-D5E860CC1E58}"/>
              </a:ext>
            </a:extLst>
          </p:cNvPr>
          <p:cNvGrpSpPr/>
          <p:nvPr/>
        </p:nvGrpSpPr>
        <p:grpSpPr>
          <a:xfrm>
            <a:off x="5969709" y="1367141"/>
            <a:ext cx="3086100" cy="3086100"/>
            <a:chOff x="6540369" y="2327690"/>
            <a:chExt cx="4114800" cy="4114800"/>
          </a:xfrm>
        </p:grpSpPr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E075E0B0-F72D-3EE6-F33A-6FDC20F0ABE5}"/>
                </a:ext>
              </a:extLst>
            </p:cNvPr>
            <p:cNvSpPr/>
            <p:nvPr/>
          </p:nvSpPr>
          <p:spPr>
            <a:xfrm>
              <a:off x="6540369" y="2327690"/>
              <a:ext cx="4114800" cy="4114800"/>
            </a:xfrm>
            <a:prstGeom prst="flowChartProcess">
              <a:avLst/>
            </a:prstGeom>
            <a:solidFill>
              <a:srgbClr val="F4F4F4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2BE818B-CFE5-2E96-470F-E91C5309F66C}"/>
                </a:ext>
              </a:extLst>
            </p:cNvPr>
            <p:cNvSpPr>
              <a:spLocks/>
            </p:cNvSpPr>
            <p:nvPr/>
          </p:nvSpPr>
          <p:spPr>
            <a:xfrm>
              <a:off x="9200755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B59BE5F-7C58-48AB-0019-FEFD58505777}"/>
                </a:ext>
              </a:extLst>
            </p:cNvPr>
            <p:cNvSpPr>
              <a:spLocks/>
            </p:cNvSpPr>
            <p:nvPr/>
          </p:nvSpPr>
          <p:spPr>
            <a:xfrm>
              <a:off x="9200755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C2C1749-5CEB-B0C4-3EF0-A6940D8BF622}"/>
                </a:ext>
              </a:extLst>
            </p:cNvPr>
            <p:cNvSpPr>
              <a:spLocks/>
            </p:cNvSpPr>
            <p:nvPr/>
          </p:nvSpPr>
          <p:spPr>
            <a:xfrm>
              <a:off x="7450537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B3D264C-738D-DB51-813F-9CD507198D7F}"/>
                </a:ext>
              </a:extLst>
            </p:cNvPr>
            <p:cNvSpPr>
              <a:spLocks/>
            </p:cNvSpPr>
            <p:nvPr/>
          </p:nvSpPr>
          <p:spPr>
            <a:xfrm>
              <a:off x="7450537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2A31F0-7036-989C-6152-9BC55889FAA3}"/>
              </a:ext>
            </a:extLst>
          </p:cNvPr>
          <p:cNvGrpSpPr/>
          <p:nvPr/>
        </p:nvGrpSpPr>
        <p:grpSpPr>
          <a:xfrm>
            <a:off x="4232451" y="1365678"/>
            <a:ext cx="791588" cy="3075361"/>
            <a:chOff x="6014518" y="1971481"/>
            <a:chExt cx="1055451" cy="4100481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FAF0CDB9-F052-2474-4299-EA56BB32BF42}"/>
                </a:ext>
              </a:extLst>
            </p:cNvPr>
            <p:cNvSpPr/>
            <p:nvPr/>
          </p:nvSpPr>
          <p:spPr>
            <a:xfrm>
              <a:off x="6119321" y="1971481"/>
              <a:ext cx="831090" cy="4100481"/>
            </a:xfrm>
            <a:prstGeom prst="can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D80CC2-28FC-9103-90EA-03672AF3D72B}"/>
                </a:ext>
              </a:extLst>
            </p:cNvPr>
            <p:cNvGrpSpPr/>
            <p:nvPr/>
          </p:nvGrpSpPr>
          <p:grpSpPr>
            <a:xfrm rot="10800000">
              <a:off x="6270900" y="2990372"/>
              <a:ext cx="529157" cy="1158276"/>
              <a:chOff x="8333014" y="5024806"/>
              <a:chExt cx="316754" cy="1158276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9498831F-7DC9-4CBD-DB1F-3B3D783205FA}"/>
                  </a:ext>
                </a:extLst>
              </p:cNvPr>
              <p:cNvSpPr/>
              <p:nvPr/>
            </p:nvSpPr>
            <p:spPr>
              <a:xfrm>
                <a:off x="8333014" y="5024806"/>
                <a:ext cx="316753" cy="1107534"/>
              </a:xfrm>
              <a:prstGeom prst="triangle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78E8845-3AD7-1F8F-D5E2-D74B457873CA}"/>
                  </a:ext>
                </a:extLst>
              </p:cNvPr>
              <p:cNvSpPr/>
              <p:nvPr/>
            </p:nvSpPr>
            <p:spPr>
              <a:xfrm>
                <a:off x="8333015" y="6081599"/>
                <a:ext cx="316753" cy="101483"/>
              </a:xfrm>
              <a:prstGeom prst="ellipse">
                <a:avLst/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11DBC80-DF1F-AB38-834F-BFBBAD57C89B}"/>
                </a:ext>
              </a:extLst>
            </p:cNvPr>
            <p:cNvSpPr/>
            <p:nvPr/>
          </p:nvSpPr>
          <p:spPr>
            <a:xfrm>
              <a:off x="6270902" y="4116310"/>
              <a:ext cx="529155" cy="1107534"/>
            </a:xfrm>
            <a:prstGeom prst="triangle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9A4095-2E41-61E4-CD03-EBA8AE8545BB}"/>
                </a:ext>
              </a:extLst>
            </p:cNvPr>
            <p:cNvSpPr/>
            <p:nvPr/>
          </p:nvSpPr>
          <p:spPr>
            <a:xfrm>
              <a:off x="6270899" y="5173104"/>
              <a:ext cx="529155" cy="101483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Explosion: 8 Points 29">
              <a:extLst>
                <a:ext uri="{FF2B5EF4-FFF2-40B4-BE49-F238E27FC236}">
                  <a16:creationId xmlns:a16="http://schemas.microsoft.com/office/drawing/2014/main" id="{B24FBEF8-F512-FBA5-DCAE-3923198CFF40}"/>
                </a:ext>
              </a:extLst>
            </p:cNvPr>
            <p:cNvSpPr/>
            <p:nvPr/>
          </p:nvSpPr>
          <p:spPr>
            <a:xfrm>
              <a:off x="6319509" y="3970139"/>
              <a:ext cx="431961" cy="357019"/>
            </a:xfrm>
            <a:prstGeom prst="irregularSeal1">
              <a:avLst/>
            </a:prstGeom>
            <a:solidFill>
              <a:srgbClr val="00206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7F993B-4255-6A49-1489-3BA7482D013D}"/>
                </a:ext>
              </a:extLst>
            </p:cNvPr>
            <p:cNvSpPr txBox="1"/>
            <p:nvPr/>
          </p:nvSpPr>
          <p:spPr>
            <a:xfrm>
              <a:off x="6014518" y="2660340"/>
              <a:ext cx="1055451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>
                  <a:solidFill>
                    <a:schemeClr val="bg1"/>
                  </a:solidFill>
                </a:rPr>
                <a:t>Capture</a:t>
              </a:r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5B35F13-1626-86B3-0F85-8E243C237CCF}"/>
              </a:ext>
            </a:extLst>
          </p:cNvPr>
          <p:cNvCxnSpPr>
            <a:cxnSpLocks/>
          </p:cNvCxnSpPr>
          <p:nvPr/>
        </p:nvCxnSpPr>
        <p:spPr>
          <a:xfrm flipH="1">
            <a:off x="7196151" y="2910191"/>
            <a:ext cx="35962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B565470-D9E2-B53A-5A16-D9954DED136F}"/>
              </a:ext>
            </a:extLst>
          </p:cNvPr>
          <p:cNvCxnSpPr>
            <a:cxnSpLocks/>
          </p:cNvCxnSpPr>
          <p:nvPr/>
        </p:nvCxnSpPr>
        <p:spPr>
          <a:xfrm flipV="1">
            <a:off x="7196151" y="2659849"/>
            <a:ext cx="154683" cy="2435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E11395A-5B14-09FC-69A0-15B9C80FD22A}"/>
              </a:ext>
            </a:extLst>
          </p:cNvPr>
          <p:cNvCxnSpPr>
            <a:cxnSpLocks/>
          </p:cNvCxnSpPr>
          <p:nvPr/>
        </p:nvCxnSpPr>
        <p:spPr>
          <a:xfrm flipH="1" flipV="1">
            <a:off x="6996126" y="2543168"/>
            <a:ext cx="354708" cy="1166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50F3605-AB6C-CD87-854F-2CC514CF82AC}"/>
              </a:ext>
            </a:extLst>
          </p:cNvPr>
          <p:cNvCxnSpPr>
            <a:cxnSpLocks/>
          </p:cNvCxnSpPr>
          <p:nvPr/>
        </p:nvCxnSpPr>
        <p:spPr>
          <a:xfrm flipH="1" flipV="1">
            <a:off x="6890082" y="2322655"/>
            <a:ext cx="116961" cy="21873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xplosion: 8 Points 87">
            <a:extLst>
              <a:ext uri="{FF2B5EF4-FFF2-40B4-BE49-F238E27FC236}">
                <a16:creationId xmlns:a16="http://schemas.microsoft.com/office/drawing/2014/main" id="{5387D56B-CA9F-8994-CE51-78795FF234D8}"/>
              </a:ext>
            </a:extLst>
          </p:cNvPr>
          <p:cNvSpPr/>
          <p:nvPr/>
        </p:nvSpPr>
        <p:spPr>
          <a:xfrm>
            <a:off x="6738711" y="2178716"/>
            <a:ext cx="243008" cy="175016"/>
          </a:xfrm>
          <a:prstGeom prst="irregularSeal1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Explosion: 14 Points 88">
            <a:extLst>
              <a:ext uri="{FF2B5EF4-FFF2-40B4-BE49-F238E27FC236}">
                <a16:creationId xmlns:a16="http://schemas.microsoft.com/office/drawing/2014/main" id="{73571893-3C37-7CE1-6C33-F7CE8F2778A5}"/>
              </a:ext>
            </a:extLst>
          </p:cNvPr>
          <p:cNvSpPr/>
          <p:nvPr/>
        </p:nvSpPr>
        <p:spPr>
          <a:xfrm>
            <a:off x="7407258" y="2804091"/>
            <a:ext cx="297036" cy="21220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09518E-377E-9037-2F72-12E8FC7C4E7E}"/>
              </a:ext>
            </a:extLst>
          </p:cNvPr>
          <p:cNvCxnSpPr>
            <a:cxnSpLocks/>
          </p:cNvCxnSpPr>
          <p:nvPr/>
        </p:nvCxnSpPr>
        <p:spPr>
          <a:xfrm flipH="1">
            <a:off x="5225185" y="3625865"/>
            <a:ext cx="460802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52395E-C26D-A15B-41E0-57B7A16EB130}"/>
              </a:ext>
            </a:extLst>
          </p:cNvPr>
          <p:cNvCxnSpPr>
            <a:cxnSpLocks/>
          </p:cNvCxnSpPr>
          <p:nvPr/>
        </p:nvCxnSpPr>
        <p:spPr>
          <a:xfrm flipV="1">
            <a:off x="5238604" y="3138391"/>
            <a:ext cx="218558" cy="4642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BB8E-0691-81C1-A455-36AB1071F837}"/>
              </a:ext>
            </a:extLst>
          </p:cNvPr>
          <p:cNvCxnSpPr>
            <a:cxnSpLocks/>
          </p:cNvCxnSpPr>
          <p:nvPr/>
        </p:nvCxnSpPr>
        <p:spPr>
          <a:xfrm flipH="1">
            <a:off x="5126337" y="3138391"/>
            <a:ext cx="330826" cy="12045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B3AAC248-E868-8396-E20E-8B079D8C92B1}"/>
              </a:ext>
            </a:extLst>
          </p:cNvPr>
          <p:cNvSpPr/>
          <p:nvPr/>
        </p:nvSpPr>
        <p:spPr>
          <a:xfrm>
            <a:off x="5501218" y="3432046"/>
            <a:ext cx="409439" cy="34126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D39581D-FF4D-6E94-51FA-4E53B544807B}"/>
              </a:ext>
            </a:extLst>
          </p:cNvPr>
          <p:cNvCxnSpPr>
            <a:cxnSpLocks/>
          </p:cNvCxnSpPr>
          <p:nvPr/>
        </p:nvCxnSpPr>
        <p:spPr>
          <a:xfrm flipH="1" flipV="1">
            <a:off x="4759660" y="3053253"/>
            <a:ext cx="369017" cy="21652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be 36">
            <a:extLst>
              <a:ext uri="{FF2B5EF4-FFF2-40B4-BE49-F238E27FC236}">
                <a16:creationId xmlns:a16="http://schemas.microsoft.com/office/drawing/2014/main" id="{687491F4-B87D-7492-BF06-3F6D35CFB4F7}"/>
              </a:ext>
            </a:extLst>
          </p:cNvPr>
          <p:cNvSpPr/>
          <p:nvPr/>
        </p:nvSpPr>
        <p:spPr>
          <a:xfrm>
            <a:off x="4232451" y="1189082"/>
            <a:ext cx="791588" cy="383748"/>
          </a:xfrm>
          <a:prstGeom prst="cube">
            <a:avLst/>
          </a:prstGeom>
          <a:solidFill>
            <a:srgbClr val="FF0000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DA6363BE-A932-35A7-52C1-739236C73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66325"/>
            <a:ext cx="3808715" cy="330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1) Photon produced by incident particle scatters until absorption.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2) Photons absorbed by wavelength shifting re-emitted </a:t>
            </a:r>
            <a:r>
              <a:rPr lang="en-US" dirty="0" err="1"/>
              <a:t>isotropically</a:t>
            </a:r>
            <a:r>
              <a:rPr lang="en-US" dirty="0"/>
              <a:t> in fiber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89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BBCE8B4-615B-54F6-27B8-3131F5929CCA}"/>
              </a:ext>
            </a:extLst>
          </p:cNvPr>
          <p:cNvGrpSpPr/>
          <p:nvPr/>
        </p:nvGrpSpPr>
        <p:grpSpPr>
          <a:xfrm>
            <a:off x="4311052" y="1365678"/>
            <a:ext cx="623318" cy="3075361"/>
            <a:chOff x="6119321" y="1971481"/>
            <a:chExt cx="831090" cy="4100481"/>
          </a:xfrm>
        </p:grpSpPr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A23B3074-A798-3236-9519-6AED17A7ED46}"/>
                </a:ext>
              </a:extLst>
            </p:cNvPr>
            <p:cNvSpPr/>
            <p:nvPr/>
          </p:nvSpPr>
          <p:spPr>
            <a:xfrm>
              <a:off x="6119321" y="1971481"/>
              <a:ext cx="831090" cy="4100481"/>
            </a:xfrm>
            <a:prstGeom prst="can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10706129-1DA2-9194-3E2F-1204145F791B}"/>
                </a:ext>
              </a:extLst>
            </p:cNvPr>
            <p:cNvSpPr/>
            <p:nvPr/>
          </p:nvSpPr>
          <p:spPr>
            <a:xfrm>
              <a:off x="6319509" y="3970139"/>
              <a:ext cx="431961" cy="357019"/>
            </a:xfrm>
            <a:prstGeom prst="irregularSeal1">
              <a:avLst/>
            </a:prstGeom>
            <a:solidFill>
              <a:srgbClr val="00206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759FE6-064F-E791-00AA-31479E0F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86850"/>
          </a:xfrm>
        </p:spPr>
        <p:txBody>
          <a:bodyPr>
            <a:normAutofit/>
          </a:bodyPr>
          <a:lstStyle/>
          <a:p>
            <a:r>
              <a:rPr lang="en-US" dirty="0"/>
              <a:t>Photon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73989-A7C8-86C6-9007-7D475D2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1B7ABC-12D2-7FC2-C698-98D55EF3C4C1}"/>
              </a:ext>
            </a:extLst>
          </p:cNvPr>
          <p:cNvCxnSpPr>
            <a:cxnSpLocks/>
          </p:cNvCxnSpPr>
          <p:nvPr/>
        </p:nvCxnSpPr>
        <p:spPr>
          <a:xfrm flipH="1" flipV="1">
            <a:off x="4759660" y="3053253"/>
            <a:ext cx="369017" cy="21652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BA68031-3AFD-759B-8A78-D5E860CC1E58}"/>
              </a:ext>
            </a:extLst>
          </p:cNvPr>
          <p:cNvGrpSpPr/>
          <p:nvPr/>
        </p:nvGrpSpPr>
        <p:grpSpPr>
          <a:xfrm>
            <a:off x="5969709" y="1367141"/>
            <a:ext cx="3086100" cy="3086100"/>
            <a:chOff x="6540369" y="2327690"/>
            <a:chExt cx="4114800" cy="4114800"/>
          </a:xfrm>
        </p:grpSpPr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E075E0B0-F72D-3EE6-F33A-6FDC20F0ABE5}"/>
                </a:ext>
              </a:extLst>
            </p:cNvPr>
            <p:cNvSpPr/>
            <p:nvPr/>
          </p:nvSpPr>
          <p:spPr>
            <a:xfrm>
              <a:off x="6540369" y="2327690"/>
              <a:ext cx="4114800" cy="4114800"/>
            </a:xfrm>
            <a:prstGeom prst="flowChartProcess">
              <a:avLst/>
            </a:prstGeom>
            <a:solidFill>
              <a:srgbClr val="F4F4F4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2BE818B-CFE5-2E96-470F-E91C5309F66C}"/>
                </a:ext>
              </a:extLst>
            </p:cNvPr>
            <p:cNvSpPr>
              <a:spLocks/>
            </p:cNvSpPr>
            <p:nvPr/>
          </p:nvSpPr>
          <p:spPr>
            <a:xfrm>
              <a:off x="9200755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B59BE5F-7C58-48AB-0019-FEFD58505777}"/>
                </a:ext>
              </a:extLst>
            </p:cNvPr>
            <p:cNvSpPr>
              <a:spLocks/>
            </p:cNvSpPr>
            <p:nvPr/>
          </p:nvSpPr>
          <p:spPr>
            <a:xfrm>
              <a:off x="9200755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C2C1749-5CEB-B0C4-3EF0-A6940D8BF622}"/>
                </a:ext>
              </a:extLst>
            </p:cNvPr>
            <p:cNvSpPr>
              <a:spLocks/>
            </p:cNvSpPr>
            <p:nvPr/>
          </p:nvSpPr>
          <p:spPr>
            <a:xfrm>
              <a:off x="7450537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B3D264C-738D-DB51-813F-9CD507198D7F}"/>
                </a:ext>
              </a:extLst>
            </p:cNvPr>
            <p:cNvSpPr>
              <a:spLocks/>
            </p:cNvSpPr>
            <p:nvPr/>
          </p:nvSpPr>
          <p:spPr>
            <a:xfrm>
              <a:off x="7450537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5B35F13-1626-86B3-0F85-8E243C237CCF}"/>
              </a:ext>
            </a:extLst>
          </p:cNvPr>
          <p:cNvCxnSpPr>
            <a:cxnSpLocks/>
          </p:cNvCxnSpPr>
          <p:nvPr/>
        </p:nvCxnSpPr>
        <p:spPr>
          <a:xfrm flipH="1">
            <a:off x="7196151" y="2910191"/>
            <a:ext cx="35962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B565470-D9E2-B53A-5A16-D9954DED136F}"/>
              </a:ext>
            </a:extLst>
          </p:cNvPr>
          <p:cNvCxnSpPr>
            <a:cxnSpLocks/>
          </p:cNvCxnSpPr>
          <p:nvPr/>
        </p:nvCxnSpPr>
        <p:spPr>
          <a:xfrm flipV="1">
            <a:off x="7196151" y="2659849"/>
            <a:ext cx="154683" cy="2435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E11395A-5B14-09FC-69A0-15B9C80FD22A}"/>
              </a:ext>
            </a:extLst>
          </p:cNvPr>
          <p:cNvCxnSpPr>
            <a:cxnSpLocks/>
          </p:cNvCxnSpPr>
          <p:nvPr/>
        </p:nvCxnSpPr>
        <p:spPr>
          <a:xfrm flipH="1" flipV="1">
            <a:off x="6996126" y="2543168"/>
            <a:ext cx="354708" cy="1166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50F3605-AB6C-CD87-854F-2CC514CF82AC}"/>
              </a:ext>
            </a:extLst>
          </p:cNvPr>
          <p:cNvCxnSpPr>
            <a:cxnSpLocks/>
          </p:cNvCxnSpPr>
          <p:nvPr/>
        </p:nvCxnSpPr>
        <p:spPr>
          <a:xfrm flipH="1" flipV="1">
            <a:off x="6890082" y="2322655"/>
            <a:ext cx="116961" cy="21873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xplosion: 8 Points 87">
            <a:extLst>
              <a:ext uri="{FF2B5EF4-FFF2-40B4-BE49-F238E27FC236}">
                <a16:creationId xmlns:a16="http://schemas.microsoft.com/office/drawing/2014/main" id="{5387D56B-CA9F-8994-CE51-78795FF234D8}"/>
              </a:ext>
            </a:extLst>
          </p:cNvPr>
          <p:cNvSpPr/>
          <p:nvPr/>
        </p:nvSpPr>
        <p:spPr>
          <a:xfrm>
            <a:off x="6738711" y="2178716"/>
            <a:ext cx="243008" cy="175016"/>
          </a:xfrm>
          <a:prstGeom prst="irregularSeal1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Explosion: 14 Points 88">
            <a:extLst>
              <a:ext uri="{FF2B5EF4-FFF2-40B4-BE49-F238E27FC236}">
                <a16:creationId xmlns:a16="http://schemas.microsoft.com/office/drawing/2014/main" id="{73571893-3C37-7CE1-6C33-F7CE8F2778A5}"/>
              </a:ext>
            </a:extLst>
          </p:cNvPr>
          <p:cNvSpPr/>
          <p:nvPr/>
        </p:nvSpPr>
        <p:spPr>
          <a:xfrm>
            <a:off x="7407258" y="2804091"/>
            <a:ext cx="297036" cy="21220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09518E-377E-9037-2F72-12E8FC7C4E7E}"/>
              </a:ext>
            </a:extLst>
          </p:cNvPr>
          <p:cNvCxnSpPr>
            <a:cxnSpLocks/>
          </p:cNvCxnSpPr>
          <p:nvPr/>
        </p:nvCxnSpPr>
        <p:spPr>
          <a:xfrm flipH="1">
            <a:off x="5225185" y="3625865"/>
            <a:ext cx="460802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52395E-C26D-A15B-41E0-57B7A16EB130}"/>
              </a:ext>
            </a:extLst>
          </p:cNvPr>
          <p:cNvCxnSpPr>
            <a:cxnSpLocks/>
          </p:cNvCxnSpPr>
          <p:nvPr/>
        </p:nvCxnSpPr>
        <p:spPr>
          <a:xfrm flipV="1">
            <a:off x="5238604" y="3138391"/>
            <a:ext cx="218558" cy="4642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BB8E-0691-81C1-A455-36AB1071F837}"/>
              </a:ext>
            </a:extLst>
          </p:cNvPr>
          <p:cNvCxnSpPr>
            <a:cxnSpLocks/>
          </p:cNvCxnSpPr>
          <p:nvPr/>
        </p:nvCxnSpPr>
        <p:spPr>
          <a:xfrm flipH="1">
            <a:off x="5126337" y="3138391"/>
            <a:ext cx="330826" cy="12045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B3AAC248-E868-8396-E20E-8B079D8C92B1}"/>
              </a:ext>
            </a:extLst>
          </p:cNvPr>
          <p:cNvSpPr/>
          <p:nvPr/>
        </p:nvSpPr>
        <p:spPr>
          <a:xfrm>
            <a:off x="5501218" y="3432046"/>
            <a:ext cx="409439" cy="34126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A1352211-545A-E033-8030-7C8D9E836919}"/>
              </a:ext>
            </a:extLst>
          </p:cNvPr>
          <p:cNvSpPr/>
          <p:nvPr/>
        </p:nvSpPr>
        <p:spPr>
          <a:xfrm>
            <a:off x="4232451" y="1189082"/>
            <a:ext cx="791588" cy="383748"/>
          </a:xfrm>
          <a:prstGeom prst="cube">
            <a:avLst/>
          </a:prstGeom>
          <a:solidFill>
            <a:srgbClr val="FF0000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F7D4D0-A03C-C183-CBC0-70906F12924A}"/>
              </a:ext>
            </a:extLst>
          </p:cNvPr>
          <p:cNvCxnSpPr>
            <a:cxnSpLocks/>
          </p:cNvCxnSpPr>
          <p:nvPr/>
        </p:nvCxnSpPr>
        <p:spPr>
          <a:xfrm flipV="1">
            <a:off x="4653133" y="2461243"/>
            <a:ext cx="281237" cy="52674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94201A-468B-D9B8-C823-9E03E42D318D}"/>
              </a:ext>
            </a:extLst>
          </p:cNvPr>
          <p:cNvCxnSpPr>
            <a:cxnSpLocks/>
          </p:cNvCxnSpPr>
          <p:nvPr/>
        </p:nvCxnSpPr>
        <p:spPr>
          <a:xfrm flipH="1" flipV="1">
            <a:off x="4330398" y="1778261"/>
            <a:ext cx="603973" cy="68112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04941A-9398-3247-4AB3-59C2B57EEA19}"/>
              </a:ext>
            </a:extLst>
          </p:cNvPr>
          <p:cNvCxnSpPr>
            <a:cxnSpLocks/>
          </p:cNvCxnSpPr>
          <p:nvPr/>
        </p:nvCxnSpPr>
        <p:spPr>
          <a:xfrm flipV="1">
            <a:off x="4330398" y="1572830"/>
            <a:ext cx="130796" cy="20543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D8F7F376-3580-31C8-BD20-0147B47CA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66325"/>
            <a:ext cx="3808715" cy="330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1) Photon produced by incident particle scatters until absorption.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2) Photons absorbed by wavelength shifting re-emitted </a:t>
            </a:r>
            <a:r>
              <a:rPr lang="en-US" dirty="0" err="1"/>
              <a:t>isotropically</a:t>
            </a:r>
            <a:r>
              <a:rPr lang="en-US" dirty="0"/>
              <a:t> in fiber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3) Photons captured propagate to photosensor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1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mas">
            <a:hlinkClick r:id="" action="ppaction://media"/>
            <a:extLst>
              <a:ext uri="{FF2B5EF4-FFF2-40B4-BE49-F238E27FC236}">
                <a16:creationId xmlns:a16="http://schemas.microsoft.com/office/drawing/2014/main" id="{5C06BED5-378C-0B32-D61B-6D8B2C05EC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2606" y="2457834"/>
            <a:ext cx="5016372" cy="2622103"/>
          </a:xfrm>
          <a:prstGeom prst="rect">
            <a:avLst/>
          </a:prstGeom>
        </p:spPr>
      </p:pic>
      <p:pic>
        <p:nvPicPr>
          <p:cNvPr id="3" name="electrons">
            <a:hlinkClick r:id="" action="ppaction://media"/>
            <a:extLst>
              <a:ext uri="{FF2B5EF4-FFF2-40B4-BE49-F238E27FC236}">
                <a16:creationId xmlns:a16="http://schemas.microsoft.com/office/drawing/2014/main" id="{1215DC8F-7EB1-4EE5-A509-96893A76C0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2607" y="59551"/>
            <a:ext cx="5016372" cy="23982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DF6DC90-F9BA-9C18-85BD-CC212033DA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266325"/>
                <a:ext cx="3796305" cy="3302700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1800" dirty="0"/>
                  <a:t>Event observations,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, highlighting spatial and timing information</a:t>
                </a:r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0DF6DC90-F9BA-9C18-85BD-CC212033DA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266325"/>
                <a:ext cx="3796305" cy="330270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05612"/>
          </a:xfrm>
        </p:spPr>
        <p:txBody>
          <a:bodyPr>
            <a:normAutofit/>
          </a:bodyPr>
          <a:lstStyle/>
          <a:p>
            <a:r>
              <a:rPr lang="en-US" dirty="0"/>
              <a:t>Simulated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5DF25-8B73-1B91-B86F-6FE1E1C522F2}"/>
                  </a:ext>
                </a:extLst>
              </p:cNvPr>
              <p:cNvSpPr txBox="1"/>
              <p:nvPr/>
            </p:nvSpPr>
            <p:spPr>
              <a:xfrm>
                <a:off x="4276030" y="441879"/>
                <a:ext cx="100219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dirty="0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 dirty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800" i="1" dirty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1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55DF25-8B73-1B91-B86F-6FE1E1C52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030" y="441879"/>
                <a:ext cx="1002197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CB6776-9174-8709-1255-521B3990B06D}"/>
                  </a:ext>
                </a:extLst>
              </p:cNvPr>
              <p:cNvSpPr txBox="1"/>
              <p:nvPr/>
            </p:nvSpPr>
            <p:spPr>
              <a:xfrm>
                <a:off x="4552096" y="3146960"/>
                <a:ext cx="2633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sz="1800" dirty="0">
                  <a:solidFill>
                    <a:schemeClr val="tx1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ECB6776-9174-8709-1255-521B3990B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096" y="3146960"/>
                <a:ext cx="263386" cy="369332"/>
              </a:xfrm>
              <a:prstGeom prst="rect">
                <a:avLst/>
              </a:prstGeom>
              <a:blipFill>
                <a:blip r:embed="rId10"/>
                <a:stretch>
                  <a:fillRect r="-11628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3E08D1F-6327-5BAE-D412-477331BE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fld id="{E9F420B2-EBC4-466C-BA3D-528752E8DD3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CD00-D223-B2EC-215C-A6515340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Chooz</a:t>
            </a:r>
            <a:r>
              <a:rPr lang="en-US" dirty="0"/>
              <a:t> </a:t>
            </a:r>
            <a:r>
              <a:rPr lang="en-US" dirty="0" err="1"/>
              <a:t>LiquidO</a:t>
            </a:r>
            <a:r>
              <a:rPr lang="en-US" dirty="0"/>
              <a:t> </a:t>
            </a:r>
            <a:r>
              <a:rPr lang="en-US" dirty="0" err="1"/>
              <a:t>Ultranear</a:t>
            </a:r>
            <a:r>
              <a:rPr lang="en-US" dirty="0"/>
              <a:t> Detector (CLOUD)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3F557-B371-AB66-91D9-AC896EE11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266325"/>
                <a:ext cx="3855028" cy="3666514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Demonstrate above ground 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measurement with </a:t>
                </a:r>
                <a:r>
                  <a:rPr lang="en-US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LiquidO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technology</a:t>
                </a:r>
              </a:p>
              <a:p>
                <a:pPr>
                  <a:buSzPct val="70000"/>
                </a:pPr>
                <a:r>
                  <a:rPr lang="en-US" dirty="0"/>
                  <a:t>35m offset from </a:t>
                </a:r>
                <a:r>
                  <a:rPr lang="en-US" dirty="0" err="1"/>
                  <a:t>Chooz</a:t>
                </a:r>
                <a:r>
                  <a:rPr lang="en-US" dirty="0"/>
                  <a:t>-B</a:t>
                </a:r>
              </a:p>
              <a:p>
                <a:pPr>
                  <a:buSzPct val="70000"/>
                </a:pPr>
                <a:r>
                  <a:rPr lang="en-US" dirty="0"/>
                  <a:t>Measure reactor power with ~10k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interactions per day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Additional physics goals:</a:t>
                </a:r>
              </a:p>
              <a:p>
                <a:pPr>
                  <a:buSzPct val="70000"/>
                </a:pPr>
                <a:r>
                  <a:rPr lang="en-US" dirty="0"/>
                  <a:t>Solar pp neutrinos (</a:t>
                </a:r>
                <a:r>
                  <a:rPr lang="en-US" baseline="30000" dirty="0"/>
                  <a:t>115</a:t>
                </a:r>
                <a:r>
                  <a:rPr lang="en-US" dirty="0"/>
                  <a:t>In)</a:t>
                </a:r>
              </a:p>
              <a:p>
                <a:pPr>
                  <a:buSzPct val="70000"/>
                </a:pPr>
                <a:r>
                  <a:rPr lang="en-US" dirty="0"/>
                  <a:t>Geoneutrinos (Cu)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3F557-B371-AB66-91D9-AC896EE11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266325"/>
                <a:ext cx="3855028" cy="366651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9C096-DCF6-4439-FCF5-E3300ABC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20A0C2-B622-8729-16D5-FBCEA4EC3E02}"/>
              </a:ext>
            </a:extLst>
          </p:cNvPr>
          <p:cNvGrpSpPr>
            <a:grpSpLocks noChangeAspect="1"/>
          </p:cNvGrpSpPr>
          <p:nvPr/>
        </p:nvGrpSpPr>
        <p:grpSpPr>
          <a:xfrm>
            <a:off x="4076525" y="1248617"/>
            <a:ext cx="4968704" cy="3498061"/>
            <a:chOff x="5199622" y="1023350"/>
            <a:chExt cx="6921043" cy="48725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5945227-9AF5-4B81-0136-AA78BFCA5EA3}"/>
                </a:ext>
              </a:extLst>
            </p:cNvPr>
            <p:cNvGrpSpPr/>
            <p:nvPr/>
          </p:nvGrpSpPr>
          <p:grpSpPr>
            <a:xfrm>
              <a:off x="5199623" y="1023350"/>
              <a:ext cx="6921042" cy="4836290"/>
              <a:chOff x="5199623" y="1178992"/>
              <a:chExt cx="6683686" cy="468064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78673A-409A-01FE-7825-EDCBEFCA4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99623" y="1178992"/>
                <a:ext cx="6683686" cy="468064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2F7578-705C-79DE-D975-87C293C1CD35}"/>
                  </a:ext>
                </a:extLst>
              </p:cNvPr>
              <p:cNvSpPr/>
              <p:nvPr/>
            </p:nvSpPr>
            <p:spPr>
              <a:xfrm>
                <a:off x="10501980" y="5509747"/>
                <a:ext cx="1279873" cy="217900"/>
              </a:xfrm>
              <a:prstGeom prst="rect">
                <a:avLst/>
              </a:prstGeom>
              <a:solidFill>
                <a:srgbClr val="2E2E2E"/>
              </a:solidFill>
              <a:ln>
                <a:solidFill>
                  <a:srgbClr val="2E2E2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A4ED5C-DEF1-C445-4B33-E06FCC21325B}"/>
                </a:ext>
              </a:extLst>
            </p:cNvPr>
            <p:cNvSpPr/>
            <p:nvPr/>
          </p:nvSpPr>
          <p:spPr>
            <a:xfrm>
              <a:off x="11028401" y="5361730"/>
              <a:ext cx="931091" cy="225146"/>
            </a:xfrm>
            <a:prstGeom prst="rect">
              <a:avLst/>
            </a:prstGeom>
            <a:solidFill>
              <a:srgbClr val="2E2E2E"/>
            </a:solidFill>
            <a:ln>
              <a:solidFill>
                <a:srgbClr val="2E2E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2D5E2B-6A91-C63E-D044-3B4CB034904D}"/>
                </a:ext>
              </a:extLst>
            </p:cNvPr>
            <p:cNvSpPr txBox="1"/>
            <p:nvPr/>
          </p:nvSpPr>
          <p:spPr>
            <a:xfrm>
              <a:off x="5199622" y="5574362"/>
              <a:ext cx="1692611" cy="321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</a:rPr>
                <a:t>(J. Hartnell)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1E1D0FC-89E1-B773-F49A-46574350DC6A}"/>
              </a:ext>
            </a:extLst>
          </p:cNvPr>
          <p:cNvSpPr txBox="1"/>
          <p:nvPr/>
        </p:nvSpPr>
        <p:spPr>
          <a:xfrm>
            <a:off x="4166728" y="4720651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zenodo.org/records/11444562</a:t>
            </a:r>
          </a:p>
        </p:txBody>
      </p:sp>
    </p:spTree>
    <p:extLst>
      <p:ext uri="{BB962C8B-B14F-4D97-AF65-F5344CB8AC3E}">
        <p14:creationId xmlns:p14="http://schemas.microsoft.com/office/powerpoint/2010/main" val="162462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7C16-E436-7EED-B25B-8A0F6EA9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6573-3CDB-693F-7C8A-FC12DF08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dirty="0">
                <a:solidFill>
                  <a:schemeClr val="bg2"/>
                </a:solidFill>
              </a:rPr>
              <a:t>1. ML &amp; Event Reconstruction</a:t>
            </a:r>
          </a:p>
          <a:p>
            <a:pPr marL="22860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228600" indent="0">
              <a:buNone/>
            </a:pPr>
            <a:r>
              <a:rPr lang="en-US" dirty="0">
                <a:solidFill>
                  <a:schemeClr val="bg2"/>
                </a:solidFill>
              </a:rPr>
              <a:t>2. </a:t>
            </a:r>
            <a:r>
              <a:rPr lang="en-US" dirty="0" err="1">
                <a:solidFill>
                  <a:schemeClr val="bg2"/>
                </a:solidFill>
              </a:rPr>
              <a:t>LiquidO</a:t>
            </a:r>
            <a:r>
              <a:rPr lang="en-US" dirty="0">
                <a:solidFill>
                  <a:schemeClr val="bg2"/>
                </a:solidFill>
              </a:rPr>
              <a:t> &amp; CLOUD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/>
              <a:t>3. ML Technique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>
                <a:solidFill>
                  <a:schemeClr val="bg2"/>
                </a:solidFill>
              </a:rPr>
              <a:t>4.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33AC-35DE-820C-9C32-F52B965D5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353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ML Technique for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" name="Content Placeholder 5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2A9E663C-8DC0-C489-02E2-4803908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49" y="1443672"/>
            <a:ext cx="3741662" cy="289544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BDFB60-A47A-8646-8ED4-1F92645B1E8F}"/>
              </a:ext>
            </a:extLst>
          </p:cNvPr>
          <p:cNvSpPr/>
          <p:nvPr/>
        </p:nvSpPr>
        <p:spPr>
          <a:xfrm>
            <a:off x="7678475" y="2439761"/>
            <a:ext cx="628685" cy="1466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87F206-EDE4-539C-3434-7E7936F17E84}"/>
              </a:ext>
            </a:extLst>
          </p:cNvPr>
          <p:cNvGrpSpPr/>
          <p:nvPr/>
        </p:nvGrpSpPr>
        <p:grpSpPr>
          <a:xfrm>
            <a:off x="5137648" y="1088279"/>
            <a:ext cx="3748012" cy="3779300"/>
            <a:chOff x="544322" y="1710835"/>
            <a:chExt cx="5030914" cy="51559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2C34E-AD75-F4D2-F5B9-AFD0ADB0544B}"/>
                </a:ext>
              </a:extLst>
            </p:cNvPr>
            <p:cNvSpPr txBox="1"/>
            <p:nvPr/>
          </p:nvSpPr>
          <p:spPr>
            <a:xfrm>
              <a:off x="544322" y="6152986"/>
              <a:ext cx="5022390" cy="713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Particle event displays for </a:t>
              </a:r>
            </a:p>
            <a:p>
              <a:pPr algn="ctr"/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(a)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IceCube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(b) 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LiquidO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(c) Eos/Theia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CF47A8-F709-F56C-1557-8EEFCF6187CA}"/>
                </a:ext>
              </a:extLst>
            </p:cNvPr>
            <p:cNvSpPr txBox="1"/>
            <p:nvPr/>
          </p:nvSpPr>
          <p:spPr>
            <a:xfrm>
              <a:off x="552846" y="1710835"/>
              <a:ext cx="5022390" cy="50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Geometry with Likelihoods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CA648BB-25AA-7EE2-68C7-DF552A0B9F4C}"/>
              </a:ext>
            </a:extLst>
          </p:cNvPr>
          <p:cNvSpPr txBox="1"/>
          <p:nvPr/>
        </p:nvSpPr>
        <p:spPr>
          <a:xfrm>
            <a:off x="7375952" y="2365968"/>
            <a:ext cx="125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~20 cm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2A2C21-CDA2-6303-3612-C96F5BD0E3F4}"/>
              </a:ext>
            </a:extLst>
          </p:cNvPr>
          <p:cNvGrpSpPr>
            <a:grpSpLocks noChangeAspect="1"/>
          </p:cNvGrpSpPr>
          <p:nvPr/>
        </p:nvGrpSpPr>
        <p:grpSpPr>
          <a:xfrm>
            <a:off x="172656" y="1503471"/>
            <a:ext cx="4646994" cy="3085938"/>
            <a:chOff x="5857131" y="1925145"/>
            <a:chExt cx="6452904" cy="42851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01D80B-C2B8-5432-4767-0A87DA7D92BB}"/>
                </a:ext>
              </a:extLst>
            </p:cNvPr>
            <p:cNvGrpSpPr/>
            <p:nvPr/>
          </p:nvGrpSpPr>
          <p:grpSpPr>
            <a:xfrm>
              <a:off x="5857131" y="2299751"/>
              <a:ext cx="6452904" cy="3910586"/>
              <a:chOff x="5858466" y="1646231"/>
              <a:chExt cx="6452904" cy="391058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BC5B3DE-99D7-3980-197C-0ECC4D3FAA52}"/>
                  </a:ext>
                </a:extLst>
              </p:cNvPr>
              <p:cNvGrpSpPr/>
              <p:nvPr/>
            </p:nvGrpSpPr>
            <p:grpSpPr>
              <a:xfrm>
                <a:off x="5858466" y="1646231"/>
                <a:ext cx="6452904" cy="3910586"/>
                <a:chOff x="15463673" y="15412716"/>
                <a:chExt cx="13009879" cy="7621226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47824DBD-2875-2063-5000-9930EE998DCA}"/>
                    </a:ext>
                  </a:extLst>
                </p:cNvPr>
                <p:cNvGrpSpPr/>
                <p:nvPr/>
              </p:nvGrpSpPr>
              <p:grpSpPr>
                <a:xfrm>
                  <a:off x="15528598" y="15412716"/>
                  <a:ext cx="12675015" cy="6047296"/>
                  <a:chOff x="15377594" y="24797890"/>
                  <a:chExt cx="9099248" cy="4341286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D833D487-89AE-EAF1-52D5-0B0A7B53BC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5377594" y="24797890"/>
                    <a:ext cx="9099248" cy="366401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8BEDCC3B-AB8D-A4C7-02A4-6720E234B1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6496735" y="28449426"/>
                    <a:ext cx="7162800" cy="6897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Content Placeholder 2">
                  <a:extLst>
                    <a:ext uri="{FF2B5EF4-FFF2-40B4-BE49-F238E27FC236}">
                      <a16:creationId xmlns:a16="http://schemas.microsoft.com/office/drawing/2014/main" id="{3CB513A7-5E30-C1DF-5448-C887EB2D52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463673" y="20909106"/>
                  <a:ext cx="13009879" cy="2124836"/>
                </a:xfrm>
                <a:prstGeom prst="rect">
                  <a:avLst/>
                </a:prstGeom>
              </p:spPr>
              <p:txBody>
                <a:bodyPr vert="horz" lIns="438866" tIns="219433" rIns="438866" bIns="219433" rtlCol="0">
                  <a:noAutofit/>
                </a:bodyPr>
                <a:lstStyle>
                  <a:lvl1pPr marL="1645747" indent="-1645747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5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65787" indent="-1371457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48582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68015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87448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206881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426314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747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65180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400" dirty="0">
                      <a:solidFill>
                        <a:schemeClr val="tx1">
                          <a:lumMod val="1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log-likelihood (LLH) contours for a single particle event with no binning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0A88A7-065A-44A1-F428-C53DC739E079}"/>
                  </a:ext>
                </a:extLst>
              </p:cNvPr>
              <p:cNvSpPr txBox="1"/>
              <p:nvPr/>
            </p:nvSpPr>
            <p:spPr>
              <a:xfrm>
                <a:off x="9935873" y="1850629"/>
                <a:ext cx="2089212" cy="10257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/>
                <a:r>
                  <a:rPr lang="en-US" sz="1050" b="1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T  	</a:t>
                </a:r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Source position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Analytic LLH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Network LLH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Sensors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F4F184-0B37-1844-DCA7-585DB5E1F8C1}"/>
                </a:ext>
              </a:extLst>
            </p:cNvPr>
            <p:cNvCxnSpPr/>
            <p:nvPr/>
          </p:nvCxnSpPr>
          <p:spPr>
            <a:xfrm>
              <a:off x="10116704" y="2925549"/>
              <a:ext cx="273050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52C22C-619A-2E7F-A6EE-FDA9E2EA7843}"/>
                </a:ext>
              </a:extLst>
            </p:cNvPr>
            <p:cNvCxnSpPr/>
            <p:nvPr/>
          </p:nvCxnSpPr>
          <p:spPr>
            <a:xfrm>
              <a:off x="10116704" y="3127856"/>
              <a:ext cx="2730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01BFE1-2190-B79B-844D-4EA4EAB0B21E}"/>
                </a:ext>
              </a:extLst>
            </p:cNvPr>
            <p:cNvSpPr txBox="1"/>
            <p:nvPr/>
          </p:nvSpPr>
          <p:spPr>
            <a:xfrm>
              <a:off x="5880518" y="1925145"/>
              <a:ext cx="6429517" cy="51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Confidence with Neural Ratio Estimators: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036E4632-F381-EF24-1EEA-7FAC35A54B13}"/>
              </a:ext>
            </a:extLst>
          </p:cNvPr>
          <p:cNvSpPr>
            <a:spLocks noChangeAspect="1"/>
          </p:cNvSpPr>
          <p:nvPr/>
        </p:nvSpPr>
        <p:spPr>
          <a:xfrm>
            <a:off x="3229155" y="1943522"/>
            <a:ext cx="217496" cy="2174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8B6718D-0D5E-1B6E-75F2-F89C5AAD9EB9}"/>
              </a:ext>
            </a:extLst>
          </p:cNvPr>
          <p:cNvSpPr>
            <a:spLocks noChangeAspect="1"/>
          </p:cNvSpPr>
          <p:nvPr/>
        </p:nvSpPr>
        <p:spPr>
          <a:xfrm>
            <a:off x="1255934" y="2185784"/>
            <a:ext cx="217496" cy="2174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C55B856-7621-4C3F-0A2C-8CCE104A0312}"/>
              </a:ext>
            </a:extLst>
          </p:cNvPr>
          <p:cNvSpPr>
            <a:spLocks noChangeAspect="1"/>
          </p:cNvSpPr>
          <p:nvPr/>
        </p:nvSpPr>
        <p:spPr>
          <a:xfrm>
            <a:off x="470041" y="348902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4492797-6894-5A6F-35EC-80BFEB52C4FF}"/>
              </a:ext>
            </a:extLst>
          </p:cNvPr>
          <p:cNvSpPr>
            <a:spLocks noChangeAspect="1"/>
          </p:cNvSpPr>
          <p:nvPr/>
        </p:nvSpPr>
        <p:spPr>
          <a:xfrm>
            <a:off x="1492855" y="349991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9FE76BB-07FA-8BEC-68DA-CE49A41196DD}"/>
              </a:ext>
            </a:extLst>
          </p:cNvPr>
          <p:cNvSpPr>
            <a:spLocks noChangeAspect="1"/>
          </p:cNvSpPr>
          <p:nvPr/>
        </p:nvSpPr>
        <p:spPr>
          <a:xfrm>
            <a:off x="2515669" y="349991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B8A6B89-E204-C522-C9C1-0587F87D3CCA}"/>
              </a:ext>
            </a:extLst>
          </p:cNvPr>
          <p:cNvSpPr>
            <a:spLocks noChangeAspect="1"/>
          </p:cNvSpPr>
          <p:nvPr/>
        </p:nvSpPr>
        <p:spPr>
          <a:xfrm>
            <a:off x="3538483" y="3495448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62E6F37-90F8-3F89-8CD2-4CF376EB72FF}"/>
              </a:ext>
            </a:extLst>
          </p:cNvPr>
          <p:cNvSpPr>
            <a:spLocks noChangeAspect="1"/>
          </p:cNvSpPr>
          <p:nvPr/>
        </p:nvSpPr>
        <p:spPr>
          <a:xfrm>
            <a:off x="3261504" y="2444828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F11E6A7-2FE0-C14C-5A8C-F601AC26A389}"/>
              </a:ext>
            </a:extLst>
          </p:cNvPr>
          <p:cNvSpPr>
            <a:spLocks noChangeAspect="1"/>
          </p:cNvSpPr>
          <p:nvPr/>
        </p:nvSpPr>
        <p:spPr>
          <a:xfrm>
            <a:off x="4561430" y="3497187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0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587F-CFE3-A2B3-F4EB-A5EEE177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an Old Classifier New Tricks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28022-E8CF-A08C-1E19-5AFB99D2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C6D16B-3244-D492-C374-D014BE78CB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266325"/>
                <a:ext cx="4083981" cy="3302700"/>
              </a:xfrm>
            </p:spPr>
            <p:txBody>
              <a:bodyPr>
                <a:normAutofit/>
              </a:bodyPr>
              <a:lstStyle/>
              <a:p>
                <a:pPr marL="114300" indent="0">
                  <a:buNone/>
                </a:pPr>
                <a:r>
                  <a:rPr lang="en-US" dirty="0"/>
                  <a:t>Binary Classification: a well studied problem with powerful tools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Neural Ratio Estimators (NREs) generate likelihood functions using the same methodology, but classes are correlated and uncorrelated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pairs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sz="1200" dirty="0"/>
                  <a:t>(Similar method to hypothesis testing in </a:t>
                </a:r>
                <a:r>
                  <a:rPr lang="en-US" sz="1200" dirty="0">
                    <a:hlinkClick r:id="rId2"/>
                  </a:rPr>
                  <a:t>Andre’s talk</a:t>
                </a:r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C6D16B-3244-D492-C374-D014BE78CB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266325"/>
                <a:ext cx="4083981" cy="3302700"/>
              </a:xfrm>
              <a:blipFill>
                <a:blip r:embed="rId3"/>
                <a:stretch>
                  <a:fillRect r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30,000+ Best Dog Photos · 100% Free Download · Pexels Stock Photos">
            <a:extLst>
              <a:ext uri="{FF2B5EF4-FFF2-40B4-BE49-F238E27FC236}">
                <a16:creationId xmlns:a16="http://schemas.microsoft.com/office/drawing/2014/main" id="{BF2F839C-3C72-20A8-FE89-7CD853C09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15067" r="16935" b="13343"/>
          <a:stretch/>
        </p:blipFill>
        <p:spPr bwMode="auto">
          <a:xfrm>
            <a:off x="4596589" y="1256927"/>
            <a:ext cx="2007365" cy="16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rgeous black cat : r/aww">
            <a:extLst>
              <a:ext uri="{FF2B5EF4-FFF2-40B4-BE49-F238E27FC236}">
                <a16:creationId xmlns:a16="http://schemas.microsoft.com/office/drawing/2014/main" id="{BE3AA9BD-CCB7-251C-B14E-06385A821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5"/>
          <a:stretch/>
        </p:blipFill>
        <p:spPr bwMode="auto">
          <a:xfrm>
            <a:off x="6819039" y="1266325"/>
            <a:ext cx="2007364" cy="16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F1A6E3-1ED8-1BD4-CC2B-22738990F064}"/>
              </a:ext>
            </a:extLst>
          </p:cNvPr>
          <p:cNvSpPr/>
          <p:nvPr/>
        </p:nvSpPr>
        <p:spPr>
          <a:xfrm>
            <a:off x="5842204" y="3262411"/>
            <a:ext cx="1681184" cy="7216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Neural Network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333677-9FD2-CA67-8352-D84E50830A0C}"/>
              </a:ext>
            </a:extLst>
          </p:cNvPr>
          <p:cNvCxnSpPr>
            <a:cxnSpLocks/>
            <a:stCxn id="1028" idx="2"/>
          </p:cNvCxnSpPr>
          <p:nvPr/>
        </p:nvCxnSpPr>
        <p:spPr>
          <a:xfrm>
            <a:off x="5600272" y="2918322"/>
            <a:ext cx="472492" cy="3346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57D0D-3EA7-BB85-E6D1-3D3FB418166B}"/>
              </a:ext>
            </a:extLst>
          </p:cNvPr>
          <p:cNvCxnSpPr>
            <a:cxnSpLocks/>
            <a:stCxn id="1030" idx="2"/>
          </p:cNvCxnSpPr>
          <p:nvPr/>
        </p:nvCxnSpPr>
        <p:spPr>
          <a:xfrm flipH="1">
            <a:off x="7277355" y="2927720"/>
            <a:ext cx="545366" cy="32529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73A4DEC3-9990-0CE8-4AF1-A7FF259EFE28}"/>
              </a:ext>
            </a:extLst>
          </p:cNvPr>
          <p:cNvSpPr/>
          <p:nvPr/>
        </p:nvSpPr>
        <p:spPr>
          <a:xfrm>
            <a:off x="4895936" y="4235764"/>
            <a:ext cx="3576522" cy="757944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 or Cat?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2CE54F-2561-418C-9752-3FCB51D6E0BA}"/>
              </a:ext>
            </a:extLst>
          </p:cNvPr>
          <p:cNvCxnSpPr>
            <a:cxnSpLocks/>
            <a:stCxn id="6" idx="2"/>
            <a:endCxn id="14" idx="3"/>
          </p:cNvCxnSpPr>
          <p:nvPr/>
        </p:nvCxnSpPr>
        <p:spPr>
          <a:xfrm>
            <a:off x="6682796" y="3984090"/>
            <a:ext cx="1401" cy="29501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4CDEBBA-EB38-5237-D746-A5BEDEA2AFDD}"/>
              </a:ext>
            </a:extLst>
          </p:cNvPr>
          <p:cNvSpPr/>
          <p:nvPr/>
        </p:nvSpPr>
        <p:spPr>
          <a:xfrm>
            <a:off x="4591776" y="1265925"/>
            <a:ext cx="2007365" cy="1661395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22D560-6E86-F279-11D5-6648D8C323EE}"/>
              </a:ext>
            </a:extLst>
          </p:cNvPr>
          <p:cNvSpPr/>
          <p:nvPr/>
        </p:nvSpPr>
        <p:spPr>
          <a:xfrm>
            <a:off x="6819038" y="1275723"/>
            <a:ext cx="2007365" cy="1651597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8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587F-CFE3-A2B3-F4EB-A5EEE177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an Old Classifier New Tricks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28022-E8CF-A08C-1E19-5AFB99D2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C6D16B-3244-D492-C374-D014BE78CB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1700" y="1266325"/>
                <a:ext cx="4083981" cy="3302700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dirty="0"/>
                  <a:t>Binary Classification: a well studied problem with powerful tools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Neural Ratio Estimators (NREs) generate likelihood functions using the same methodology, but classes are correlated and uncorrelated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pairs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FC6D16B-3244-D492-C374-D014BE78CB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1700" y="1266325"/>
                <a:ext cx="4083981" cy="3302700"/>
              </a:xfrm>
              <a:blipFill>
                <a:blip r:embed="rId2"/>
                <a:stretch>
                  <a:fillRect r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F1A6E3-1ED8-1BD4-CC2B-22738990F064}"/>
              </a:ext>
            </a:extLst>
          </p:cNvPr>
          <p:cNvSpPr/>
          <p:nvPr/>
        </p:nvSpPr>
        <p:spPr>
          <a:xfrm>
            <a:off x="5842204" y="3262411"/>
            <a:ext cx="1681184" cy="7216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Neural Network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333677-9FD2-CA67-8352-D84E50830A0C}"/>
              </a:ext>
            </a:extLst>
          </p:cNvPr>
          <p:cNvCxnSpPr>
            <a:cxnSpLocks/>
          </p:cNvCxnSpPr>
          <p:nvPr/>
        </p:nvCxnSpPr>
        <p:spPr>
          <a:xfrm>
            <a:off x="5600272" y="2918322"/>
            <a:ext cx="472492" cy="33469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57D0D-3EA7-BB85-E6D1-3D3FB418166B}"/>
              </a:ext>
            </a:extLst>
          </p:cNvPr>
          <p:cNvCxnSpPr>
            <a:cxnSpLocks/>
          </p:cNvCxnSpPr>
          <p:nvPr/>
        </p:nvCxnSpPr>
        <p:spPr>
          <a:xfrm flipH="1">
            <a:off x="7277355" y="2927720"/>
            <a:ext cx="545366" cy="325293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73A4DEC3-9990-0CE8-4AF1-A7FF259EFE28}"/>
              </a:ext>
            </a:extLst>
          </p:cNvPr>
          <p:cNvSpPr/>
          <p:nvPr/>
        </p:nvSpPr>
        <p:spPr>
          <a:xfrm>
            <a:off x="4895936" y="4235764"/>
            <a:ext cx="3576522" cy="757944"/>
          </a:xfrm>
          <a:prstGeom prst="clou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Correlated or Uncorrelated?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2CE54F-2561-418C-9752-3FCB51D6E0BA}"/>
              </a:ext>
            </a:extLst>
          </p:cNvPr>
          <p:cNvCxnSpPr>
            <a:cxnSpLocks/>
            <a:stCxn id="6" idx="2"/>
            <a:endCxn id="14" idx="3"/>
          </p:cNvCxnSpPr>
          <p:nvPr/>
        </p:nvCxnSpPr>
        <p:spPr>
          <a:xfrm>
            <a:off x="6682796" y="3984090"/>
            <a:ext cx="1401" cy="29501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5CBC07-6B3B-55EC-4DDA-1003FEB0A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3" t="15545" r="48186"/>
          <a:stretch/>
        </p:blipFill>
        <p:spPr>
          <a:xfrm>
            <a:off x="4789328" y="1552722"/>
            <a:ext cx="1257309" cy="15091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3B0C94-0D63-226C-F5CB-BC29A633C3D1}"/>
              </a:ext>
            </a:extLst>
          </p:cNvPr>
          <p:cNvSpPr/>
          <p:nvPr/>
        </p:nvSpPr>
        <p:spPr>
          <a:xfrm>
            <a:off x="4816695" y="1601987"/>
            <a:ext cx="513039" cy="13310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AA4F05-72A8-EE1D-7A27-9838FB60F306}"/>
              </a:ext>
            </a:extLst>
          </p:cNvPr>
          <p:cNvSpPr/>
          <p:nvPr/>
        </p:nvSpPr>
        <p:spPr>
          <a:xfrm>
            <a:off x="4703214" y="1492563"/>
            <a:ext cx="1480262" cy="24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11CBC-C8EC-C5C8-D21B-D91C3050C4DE}"/>
              </a:ext>
            </a:extLst>
          </p:cNvPr>
          <p:cNvSpPr/>
          <p:nvPr/>
        </p:nvSpPr>
        <p:spPr>
          <a:xfrm>
            <a:off x="7330954" y="1619431"/>
            <a:ext cx="513039" cy="13310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4">
                <a:extLst>
                  <a:ext uri="{FF2B5EF4-FFF2-40B4-BE49-F238E27FC236}">
                    <a16:creationId xmlns:a16="http://schemas.microsoft.com/office/drawing/2014/main" id="{944090F6-040F-2600-5C76-A7BD1A4221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0" y="1336449"/>
                <a:ext cx="2014684" cy="7465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0" indent="0">
                  <a:buFont typeface="Open Sans"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Moving Down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Open Sans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Content Placeholder 4">
                <a:extLst>
                  <a:ext uri="{FF2B5EF4-FFF2-40B4-BE49-F238E27FC236}">
                    <a16:creationId xmlns:a16="http://schemas.microsoft.com/office/drawing/2014/main" id="{944090F6-040F-2600-5C76-A7BD1A422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36449"/>
                <a:ext cx="2014684" cy="746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1B964A21-1FB9-2886-091F-EA2452F4D672}"/>
              </a:ext>
            </a:extLst>
          </p:cNvPr>
          <p:cNvSpPr/>
          <p:nvPr/>
        </p:nvSpPr>
        <p:spPr>
          <a:xfrm>
            <a:off x="4579319" y="1394480"/>
            <a:ext cx="2007365" cy="1661395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9B7A05-F4EE-E02A-34E5-2B3CD7391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3" t="15545" r="48186"/>
          <a:stretch/>
        </p:blipFill>
        <p:spPr>
          <a:xfrm>
            <a:off x="6937471" y="1552722"/>
            <a:ext cx="1257309" cy="150911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42D2E3F-8E63-9221-3017-1F2C451F017A}"/>
              </a:ext>
            </a:extLst>
          </p:cNvPr>
          <p:cNvSpPr/>
          <p:nvPr/>
        </p:nvSpPr>
        <p:spPr>
          <a:xfrm>
            <a:off x="6964838" y="1601987"/>
            <a:ext cx="513039" cy="13310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31EBBB-4B0B-7A0D-02A4-95A5ED24DD5D}"/>
              </a:ext>
            </a:extLst>
          </p:cNvPr>
          <p:cNvSpPr/>
          <p:nvPr/>
        </p:nvSpPr>
        <p:spPr>
          <a:xfrm>
            <a:off x="6851357" y="1492563"/>
            <a:ext cx="1480262" cy="242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4">
                <a:extLst>
                  <a:ext uri="{FF2B5EF4-FFF2-40B4-BE49-F238E27FC236}">
                    <a16:creationId xmlns:a16="http://schemas.microsoft.com/office/drawing/2014/main" id="{CDDC053C-1AD4-C296-DAB5-5DA0F0BCAB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0143" y="1344651"/>
                <a:ext cx="2014684" cy="7465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0" indent="0">
                  <a:buFont typeface="Open Sans"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Moving Right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Open Sans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Content Placeholder 4">
                <a:extLst>
                  <a:ext uri="{FF2B5EF4-FFF2-40B4-BE49-F238E27FC236}">
                    <a16:creationId xmlns:a16="http://schemas.microsoft.com/office/drawing/2014/main" id="{CDDC053C-1AD4-C296-DAB5-5DA0F0BC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43" y="1344651"/>
                <a:ext cx="2014684" cy="746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13A7DBCE-4701-58AD-2DF0-B1D1688E98C7}"/>
              </a:ext>
            </a:extLst>
          </p:cNvPr>
          <p:cNvSpPr/>
          <p:nvPr/>
        </p:nvSpPr>
        <p:spPr>
          <a:xfrm>
            <a:off x="6727462" y="1394480"/>
            <a:ext cx="2007365" cy="1661395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E8777A-172B-3A33-1D73-971EDB3FA1B2}"/>
              </a:ext>
            </a:extLst>
          </p:cNvPr>
          <p:cNvSpPr txBox="1"/>
          <p:nvPr/>
        </p:nvSpPr>
        <p:spPr>
          <a:xfrm>
            <a:off x="4579318" y="1097927"/>
            <a:ext cx="2007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5DE48F-0236-5438-53D8-724D14BB2BA1}"/>
              </a:ext>
            </a:extLst>
          </p:cNvPr>
          <p:cNvSpPr txBox="1"/>
          <p:nvPr/>
        </p:nvSpPr>
        <p:spPr>
          <a:xfrm>
            <a:off x="6720142" y="1071967"/>
            <a:ext cx="2007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Uncorrelated</a:t>
            </a:r>
          </a:p>
        </p:txBody>
      </p:sp>
    </p:spTree>
    <p:extLst>
      <p:ext uri="{BB962C8B-B14F-4D97-AF65-F5344CB8AC3E}">
        <p14:creationId xmlns:p14="http://schemas.microsoft.com/office/powerpoint/2010/main" val="259184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9B26-5B70-803B-1221-51477730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Procedure for Neural Ratio Estimators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E9EE6-796C-E7BB-5856-7717D8E3D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699" y="1266325"/>
            <a:ext cx="4399716" cy="366651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1) Generate two datasets from simulation</a:t>
            </a:r>
          </a:p>
          <a:p>
            <a:pPr>
              <a:buSzPct val="70000"/>
            </a:pPr>
            <a:r>
              <a:rPr lang="en-US" dirty="0"/>
              <a:t>Correlated: Simulation output</a:t>
            </a:r>
          </a:p>
          <a:p>
            <a:pPr>
              <a:buSzPct val="70000"/>
            </a:pPr>
            <a:r>
              <a:rPr lang="en-US" dirty="0"/>
              <a:t>Uncorrelated: Shuffle Correlated data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2) Train a network to classify the data using standard </a:t>
            </a:r>
            <a:r>
              <a:rPr lang="en-US" dirty="0" err="1"/>
              <a:t>crossentropy</a:t>
            </a:r>
            <a:r>
              <a:rPr lang="en-US" dirty="0"/>
              <a:t> loss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3) Resulting network is the likelihood to evidence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7510B-6073-58F1-C82B-CB305221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8E2A9CA-0189-9A66-522D-E43B467717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9" y="1266325"/>
                <a:ext cx="4166056" cy="37034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943100" indent="-1828800">
                  <a:buSzPct val="70000"/>
                  <a:buNone/>
                </a:pPr>
                <a:r>
                  <a:rPr lang="en-US" sz="1600" dirty="0"/>
                  <a:t>Correlated:	Uncorrelated:</a:t>
                </a:r>
              </a:p>
              <a:p>
                <a:pPr marL="1943100" indent="-1828800">
                  <a:buSzPct val="70000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sz="1600" b="0" dirty="0"/>
                  <a:t>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1943100" indent="-1828800">
                  <a:buSzPct val="70000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sz="1600" dirty="0"/>
                  <a:t>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1943100" indent="-1828800">
                  <a:buSzPct val="70000"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sz="1600" dirty="0"/>
                  <a:t>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pPr marL="1943100" indent="-1828800">
                  <a:buSzPct val="70000"/>
                  <a:buNone/>
                </a:pPr>
                <a:endParaRPr lang="en-US" sz="1600" dirty="0"/>
              </a:p>
              <a:p>
                <a:pPr marL="1943100" indent="-1828800">
                  <a:buSzPct val="70000"/>
                  <a:buNone/>
                </a:pPr>
                <a:r>
                  <a:rPr lang="en-US" sz="1600" dirty="0"/>
                  <a:t>Trained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8E2A9CA-0189-9A66-522D-E43B46771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1266325"/>
                <a:ext cx="4166056" cy="37034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E8FE39-355C-A2F9-767E-E447C1884544}"/>
              </a:ext>
            </a:extLst>
          </p:cNvPr>
          <p:cNvCxnSpPr>
            <a:cxnSpLocks/>
          </p:cNvCxnSpPr>
          <p:nvPr/>
        </p:nvCxnSpPr>
        <p:spPr>
          <a:xfrm>
            <a:off x="4572000" y="1574572"/>
            <a:ext cx="0" cy="28252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83455-801E-8290-AE5E-36F11D257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15" y="3313031"/>
            <a:ext cx="3548725" cy="17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7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Data Geometry and Inference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7" name="Content Placeholder 5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2A9E663C-8DC0-C489-02E2-4803908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3" y="1641792"/>
            <a:ext cx="3458357" cy="26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BDFB60-A47A-8646-8ED4-1F92645B1E8F}"/>
              </a:ext>
            </a:extLst>
          </p:cNvPr>
          <p:cNvSpPr/>
          <p:nvPr/>
        </p:nvSpPr>
        <p:spPr>
          <a:xfrm>
            <a:off x="7901995" y="2566761"/>
            <a:ext cx="628685" cy="1466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648BB-25AA-7EE2-68C7-DF552A0B9F4C}"/>
              </a:ext>
            </a:extLst>
          </p:cNvPr>
          <p:cNvSpPr txBox="1"/>
          <p:nvPr/>
        </p:nvSpPr>
        <p:spPr>
          <a:xfrm>
            <a:off x="7599472" y="2492968"/>
            <a:ext cx="125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~20 cm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BD5DC7-1995-9F92-0EA8-2B887EC96578}"/>
              </a:ext>
            </a:extLst>
          </p:cNvPr>
          <p:cNvGrpSpPr/>
          <p:nvPr/>
        </p:nvGrpSpPr>
        <p:grpSpPr>
          <a:xfrm>
            <a:off x="3577646" y="1347768"/>
            <a:ext cx="2012178" cy="1670393"/>
            <a:chOff x="510147" y="2135767"/>
            <a:chExt cx="2012178" cy="1670393"/>
          </a:xfrm>
        </p:grpSpPr>
        <p:pic>
          <p:nvPicPr>
            <p:cNvPr id="9" name="Picture 4" descr="30,000+ Best Dog Photos · 100% Free Download · Pexels Stock Photos">
              <a:extLst>
                <a:ext uri="{FF2B5EF4-FFF2-40B4-BE49-F238E27FC236}">
                  <a16:creationId xmlns:a16="http://schemas.microsoft.com/office/drawing/2014/main" id="{7DD282F3-7728-2182-3DA0-FD185FFFD9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1" t="15067" r="16935" b="13343"/>
            <a:stretch/>
          </p:blipFill>
          <p:spPr bwMode="auto">
            <a:xfrm>
              <a:off x="514960" y="2135767"/>
              <a:ext cx="2007365" cy="166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68545C-06B9-345C-34CC-21958F29C93A}"/>
                </a:ext>
              </a:extLst>
            </p:cNvPr>
            <p:cNvSpPr/>
            <p:nvPr/>
          </p:nvSpPr>
          <p:spPr>
            <a:xfrm>
              <a:off x="510147" y="2144765"/>
              <a:ext cx="2007365" cy="1661395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1A0117-18B5-6577-2D3B-6CFC4D3EDB5F}"/>
              </a:ext>
            </a:extLst>
          </p:cNvPr>
          <p:cNvGrpSpPr/>
          <p:nvPr/>
        </p:nvGrpSpPr>
        <p:grpSpPr>
          <a:xfrm>
            <a:off x="3577646" y="3071574"/>
            <a:ext cx="2007365" cy="1661395"/>
            <a:chOff x="2737409" y="2145165"/>
            <a:chExt cx="2007365" cy="1661395"/>
          </a:xfrm>
        </p:grpSpPr>
        <p:pic>
          <p:nvPicPr>
            <p:cNvPr id="10" name="Picture 6" descr="Gorgeous black cat : r/aww">
              <a:extLst>
                <a:ext uri="{FF2B5EF4-FFF2-40B4-BE49-F238E27FC236}">
                  <a16:creationId xmlns:a16="http://schemas.microsoft.com/office/drawing/2014/main" id="{420DA0B0-918A-1DFF-037D-BCDD77A997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35"/>
            <a:stretch/>
          </p:blipFill>
          <p:spPr bwMode="auto">
            <a:xfrm>
              <a:off x="2737410" y="2145165"/>
              <a:ext cx="2007364" cy="1661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1E4633-2454-F64C-23F7-743D72D1B306}"/>
                </a:ext>
              </a:extLst>
            </p:cNvPr>
            <p:cNvSpPr/>
            <p:nvPr/>
          </p:nvSpPr>
          <p:spPr>
            <a:xfrm>
              <a:off x="2737409" y="2154563"/>
              <a:ext cx="2007365" cy="1651597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7358936-AB6C-10CA-938F-F00219887E59}"/>
              </a:ext>
            </a:extLst>
          </p:cNvPr>
          <p:cNvSpPr txBox="1">
            <a:spLocks/>
          </p:cNvSpPr>
          <p:nvPr/>
        </p:nvSpPr>
        <p:spPr>
          <a:xfrm>
            <a:off x="311699" y="1266324"/>
            <a:ext cx="3236965" cy="367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4300" indent="0">
              <a:buFont typeface="Open Sans"/>
              <a:buNone/>
            </a:pPr>
            <a:r>
              <a:rPr lang="en-US" dirty="0"/>
              <a:t>Standard ML paradigm:</a:t>
            </a:r>
          </a:p>
          <a:p>
            <a:pPr marL="114300" indent="0">
              <a:buFont typeface="Open Sans"/>
              <a:buNone/>
            </a:pPr>
            <a:endParaRPr lang="en-US" dirty="0"/>
          </a:p>
          <a:p>
            <a:pPr marL="114300" indent="0">
              <a:buFont typeface="Open Sans"/>
              <a:buNone/>
            </a:pPr>
            <a:r>
              <a:rPr lang="en-US" dirty="0"/>
              <a:t>Finding a sufficient statistic is difficult; How does one parameterize what describes a dog vs cat?</a:t>
            </a:r>
          </a:p>
          <a:p>
            <a:pPr marL="114300" indent="0">
              <a:buFont typeface="Open Sans"/>
              <a:buNone/>
            </a:pPr>
            <a:endParaRPr lang="en-US" dirty="0"/>
          </a:p>
          <a:p>
            <a:pPr marL="114300" indent="0">
              <a:buFont typeface="Open Sans"/>
              <a:buNone/>
            </a:pPr>
            <a:r>
              <a:rPr lang="en-US" dirty="0"/>
              <a:t>Solution: Give ML model all data simultaneously to avoid this requirement</a:t>
            </a:r>
          </a:p>
        </p:txBody>
      </p:sp>
    </p:spTree>
    <p:extLst>
      <p:ext uri="{BB962C8B-B14F-4D97-AF65-F5344CB8AC3E}">
        <p14:creationId xmlns:p14="http://schemas.microsoft.com/office/powerpoint/2010/main" val="218805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7C16-E436-7EED-B25B-8A0F6EA9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6573-3CDB-693F-7C8A-FC12DF08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dirty="0"/>
              <a:t>1. ML &amp; Event Reconstruction</a:t>
            </a:r>
          </a:p>
          <a:p>
            <a:pPr marL="228600" indent="0">
              <a:buNone/>
            </a:pPr>
            <a:endParaRPr lang="en-US" dirty="0"/>
          </a:p>
          <a:p>
            <a:pPr marL="228600" indent="0">
              <a:buNone/>
            </a:pPr>
            <a:r>
              <a:rPr lang="en-US" dirty="0"/>
              <a:t>2. </a:t>
            </a:r>
            <a:r>
              <a:rPr lang="en-US" dirty="0" err="1"/>
              <a:t>LiquidO</a:t>
            </a:r>
            <a:r>
              <a:rPr lang="en-US" dirty="0"/>
              <a:t> &amp; CLOUD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/>
              <a:t>3. ML Technique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/>
              <a:t>4.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33AC-35DE-820C-9C32-F52B965D5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2780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Inference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7" name="Content Placeholder 5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2A9E663C-8DC0-C489-02E2-4803908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3" y="2098992"/>
            <a:ext cx="3458357" cy="26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BDFB60-A47A-8646-8ED4-1F92645B1E8F}"/>
              </a:ext>
            </a:extLst>
          </p:cNvPr>
          <p:cNvSpPr/>
          <p:nvPr/>
        </p:nvSpPr>
        <p:spPr>
          <a:xfrm>
            <a:off x="7901995" y="3023961"/>
            <a:ext cx="628685" cy="1466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648BB-25AA-7EE2-68C7-DF552A0B9F4C}"/>
              </a:ext>
            </a:extLst>
          </p:cNvPr>
          <p:cNvSpPr txBox="1"/>
          <p:nvPr/>
        </p:nvSpPr>
        <p:spPr>
          <a:xfrm>
            <a:off x="7599472" y="2950168"/>
            <a:ext cx="125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~20 cm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7358936-AB6C-10CA-938F-F00219887E59}"/>
              </a:ext>
            </a:extLst>
          </p:cNvPr>
          <p:cNvSpPr txBox="1">
            <a:spLocks/>
          </p:cNvSpPr>
          <p:nvPr/>
        </p:nvSpPr>
        <p:spPr>
          <a:xfrm>
            <a:off x="311700" y="1266324"/>
            <a:ext cx="5082504" cy="3508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4300" indent="0">
              <a:buFont typeface="Open Sans"/>
              <a:buNone/>
            </a:pPr>
            <a:r>
              <a:rPr lang="en-US" dirty="0"/>
              <a:t>Neutrino Physics:</a:t>
            </a:r>
          </a:p>
          <a:p>
            <a:pPr marL="114300" indent="0">
              <a:buFont typeface="Open Sans"/>
              <a:buNone/>
            </a:pPr>
            <a:endParaRPr lang="en-US" dirty="0"/>
          </a:p>
          <a:p>
            <a:pPr marL="114300" indent="0">
              <a:buFont typeface="Open Sans"/>
              <a:buNone/>
            </a:pPr>
            <a:r>
              <a:rPr lang="en-US" dirty="0"/>
              <a:t>We know how to parameterize our model! The state of our particle as a function of time fully describes our interaction given a ‘fixed’ detector.</a:t>
            </a:r>
          </a:p>
          <a:p>
            <a:pPr marL="114300" indent="0">
              <a:buFont typeface="Open Sans"/>
              <a:buNone/>
            </a:pPr>
            <a:endParaRPr lang="en-US" dirty="0"/>
          </a:p>
          <a:p>
            <a:pPr marL="114300" indent="0">
              <a:buFont typeface="Open Sans"/>
              <a:buNone/>
            </a:pP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1FEB69-9C73-38A2-CAC2-44257052DEF9}"/>
              </a:ext>
            </a:extLst>
          </p:cNvPr>
          <p:cNvGrpSpPr/>
          <p:nvPr/>
        </p:nvGrpSpPr>
        <p:grpSpPr>
          <a:xfrm>
            <a:off x="6093333" y="1117163"/>
            <a:ext cx="1748957" cy="855465"/>
            <a:chOff x="4727283" y="3213762"/>
            <a:chExt cx="1748957" cy="85546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53B0638-1F61-2480-A9EF-077FB54B8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279" y="321376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4EFD4-80F5-8BDA-F1B2-4C47CFC00F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4EFD4-80F5-8BDA-F1B2-4C47CFC00F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C91AA9-734E-872D-334D-91D6208CE1D1}"/>
              </a:ext>
            </a:extLst>
          </p:cNvPr>
          <p:cNvGrpSpPr/>
          <p:nvPr/>
        </p:nvGrpSpPr>
        <p:grpSpPr>
          <a:xfrm rot="1742199">
            <a:off x="6782802" y="1597929"/>
            <a:ext cx="514703" cy="249296"/>
            <a:chOff x="2115930" y="3514321"/>
            <a:chExt cx="514703" cy="24929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B5EFCA6-4BAF-AAE2-7F0E-43B1A18B8F37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02C209-BA8B-F11A-1761-4762BD7C8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9078" y="36565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F6BD40-47D3-8ADA-4CBE-408E8D52B1E6}"/>
                  </a:ext>
                </a:extLst>
              </p:cNvPr>
              <p:cNvSpPr txBox="1"/>
              <p:nvPr/>
            </p:nvSpPr>
            <p:spPr>
              <a:xfrm>
                <a:off x="6866278" y="1818773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F6BD40-47D3-8ADA-4CBE-408E8D52B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278" y="1818773"/>
                <a:ext cx="4572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E65AAAB4-F3BC-00FF-EA7E-FB543965671F}"/>
              </a:ext>
            </a:extLst>
          </p:cNvPr>
          <p:cNvGrpSpPr/>
          <p:nvPr/>
        </p:nvGrpSpPr>
        <p:grpSpPr>
          <a:xfrm rot="17723275">
            <a:off x="7004056" y="1021910"/>
            <a:ext cx="511430" cy="249296"/>
            <a:chOff x="2115930" y="3514321"/>
            <a:chExt cx="511430" cy="24929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AF4CB-5D0C-7578-54F9-74C10EBBC94A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2BED5B-17BB-CA27-601F-9FB4F69BF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36B504-244C-D552-1262-82F44A561697}"/>
                  </a:ext>
                </a:extLst>
              </p:cNvPr>
              <p:cNvSpPr txBox="1"/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36B504-244C-D552-1262-82F44A5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106026C-FF61-E94B-B2EC-E6A75FA90871}"/>
              </a:ext>
            </a:extLst>
          </p:cNvPr>
          <p:cNvGrpSpPr/>
          <p:nvPr/>
        </p:nvGrpSpPr>
        <p:grpSpPr>
          <a:xfrm rot="16442016">
            <a:off x="6702383" y="1143731"/>
            <a:ext cx="511430" cy="249296"/>
            <a:chOff x="2115930" y="3514321"/>
            <a:chExt cx="511430" cy="249296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DA6627-CCF1-AC4A-30BD-471D169E208F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A112A64-D3CA-71F7-5705-CA799C60A4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14004A-1065-6569-7D0C-9E8324C423FD}"/>
                  </a:ext>
                </a:extLst>
              </p:cNvPr>
              <p:cNvSpPr txBox="1"/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14004A-1065-6569-7D0C-9E8324C42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15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Inference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7" name="Content Placeholder 5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2A9E663C-8DC0-C489-02E2-4803908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93" y="2098992"/>
            <a:ext cx="3458357" cy="26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7BDFB60-A47A-8646-8ED4-1F92645B1E8F}"/>
              </a:ext>
            </a:extLst>
          </p:cNvPr>
          <p:cNvSpPr/>
          <p:nvPr/>
        </p:nvSpPr>
        <p:spPr>
          <a:xfrm>
            <a:off x="7901995" y="3023961"/>
            <a:ext cx="628685" cy="1466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648BB-25AA-7EE2-68C7-DF552A0B9F4C}"/>
              </a:ext>
            </a:extLst>
          </p:cNvPr>
          <p:cNvSpPr txBox="1"/>
          <p:nvPr/>
        </p:nvSpPr>
        <p:spPr>
          <a:xfrm>
            <a:off x="7599472" y="2950168"/>
            <a:ext cx="125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~20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C7358936-AB6C-10CA-938F-F00219887E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700" y="1266324"/>
                <a:ext cx="5082504" cy="3508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14300" indent="0">
                  <a:buFont typeface="Open Sans"/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sufficient statistic, we can break our time series data into independent measurements</a:t>
                </a:r>
              </a:p>
              <a:p>
                <a:pPr marL="114300" indent="0">
                  <a:buFont typeface="Open Sans"/>
                  <a:buNone/>
                </a:pPr>
                <a:endParaRPr lang="en-US" dirty="0"/>
              </a:p>
              <a:p>
                <a:pPr marL="114300" indent="0">
                  <a:buFont typeface="Open Sans"/>
                  <a:buNone/>
                </a:pPr>
                <a:r>
                  <a:rPr lang="en-US" dirty="0"/>
                  <a:t>Instead of giving a neural network all photons simultaneously, we can evaluate individual photons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for each sensor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using Extended Maximum Likelihood</a:t>
                </a:r>
              </a:p>
            </p:txBody>
          </p:sp>
        </mc:Choice>
        <mc:Fallback xmlns="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C7358936-AB6C-10CA-938F-F00219887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" y="1266324"/>
                <a:ext cx="5082504" cy="3508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D1FEB69-9C73-38A2-CAC2-44257052DEF9}"/>
              </a:ext>
            </a:extLst>
          </p:cNvPr>
          <p:cNvGrpSpPr/>
          <p:nvPr/>
        </p:nvGrpSpPr>
        <p:grpSpPr>
          <a:xfrm>
            <a:off x="6093333" y="1117163"/>
            <a:ext cx="1748957" cy="855465"/>
            <a:chOff x="4727283" y="3213762"/>
            <a:chExt cx="1748957" cy="85546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53B0638-1F61-2480-A9EF-077FB54B85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279" y="321376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4EFD4-80F5-8BDA-F1B2-4C47CFC00F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7B94EFD4-80F5-8BDA-F1B2-4C47CFC00F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C91AA9-734E-872D-334D-91D6208CE1D1}"/>
              </a:ext>
            </a:extLst>
          </p:cNvPr>
          <p:cNvGrpSpPr/>
          <p:nvPr/>
        </p:nvGrpSpPr>
        <p:grpSpPr>
          <a:xfrm rot="1742199">
            <a:off x="6782802" y="1597929"/>
            <a:ext cx="514703" cy="249296"/>
            <a:chOff x="2115930" y="3514321"/>
            <a:chExt cx="514703" cy="24929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B5EFCA6-4BAF-AAE2-7F0E-43B1A18B8F37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02C209-BA8B-F11A-1761-4762BD7C8F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9078" y="36565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F6BD40-47D3-8ADA-4CBE-408E8D52B1E6}"/>
                  </a:ext>
                </a:extLst>
              </p:cNvPr>
              <p:cNvSpPr txBox="1"/>
              <p:nvPr/>
            </p:nvSpPr>
            <p:spPr>
              <a:xfrm>
                <a:off x="6866278" y="1818773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9F6BD40-47D3-8ADA-4CBE-408E8D52B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278" y="1818773"/>
                <a:ext cx="457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E65AAAB4-F3BC-00FF-EA7E-FB543965671F}"/>
              </a:ext>
            </a:extLst>
          </p:cNvPr>
          <p:cNvGrpSpPr/>
          <p:nvPr/>
        </p:nvGrpSpPr>
        <p:grpSpPr>
          <a:xfrm rot="17723275">
            <a:off x="7004056" y="1021910"/>
            <a:ext cx="511430" cy="249296"/>
            <a:chOff x="2115930" y="3514321"/>
            <a:chExt cx="511430" cy="24929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AF4CB-5D0C-7578-54F9-74C10EBBC94A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2BED5B-17BB-CA27-601F-9FB4F69BF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36B504-244C-D552-1262-82F44A561697}"/>
                  </a:ext>
                </a:extLst>
              </p:cNvPr>
              <p:cNvSpPr txBox="1"/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36B504-244C-D552-1262-82F44A561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B106026C-FF61-E94B-B2EC-E6A75FA90871}"/>
              </a:ext>
            </a:extLst>
          </p:cNvPr>
          <p:cNvGrpSpPr/>
          <p:nvPr/>
        </p:nvGrpSpPr>
        <p:grpSpPr>
          <a:xfrm rot="16442016">
            <a:off x="6702383" y="1143731"/>
            <a:ext cx="511430" cy="249296"/>
            <a:chOff x="2115930" y="3514321"/>
            <a:chExt cx="511430" cy="249296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DA6627-CCF1-AC4A-30BD-471D169E208F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A112A64-D3CA-71F7-5705-CA799C60A4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14004A-1065-6569-7D0C-9E8324C423FD}"/>
                  </a:ext>
                </a:extLst>
              </p:cNvPr>
              <p:cNvSpPr txBox="1"/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614004A-1065-6569-7D0C-9E8324C42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2524F79-D5CB-2953-B230-5EE2FD306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361" y="3918669"/>
            <a:ext cx="5055738" cy="77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14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Extended Maximum Likelihood (EML)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C7358936-AB6C-10CA-938F-F00219887E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699" y="1266324"/>
                <a:ext cx="8646406" cy="35088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14300" indent="0">
                  <a:buFont typeface="Open Sans"/>
                  <a:buNone/>
                </a:pPr>
                <a:r>
                  <a:rPr lang="en-US" dirty="0"/>
                  <a:t>By decomposing the likelihood our network input becomes: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[Sensor ID, Time of Arrival] Single Photon information ~Dim 2 </a:t>
                </a:r>
              </a:p>
              <a:p>
                <a:pPr marL="1143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dirty="0"/>
                  <a:t>[Particle kinematics] ~Dim 7</a:t>
                </a:r>
              </a:p>
              <a:p>
                <a:pPr marL="114300" indent="0">
                  <a:buNone/>
                </a:pPr>
                <a:r>
                  <a:rPr lang="en-US" dirty="0"/>
                  <a:t>Total input ~ Dim 10 regardless of geometry and number of photons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Decomposition provides:</a:t>
                </a:r>
              </a:p>
              <a:p>
                <a:pPr marL="400050" indent="-285750"/>
                <a:r>
                  <a:rPr lang="en-US" dirty="0"/>
                  <a:t>Input independent from geometry and measurement sample size</a:t>
                </a:r>
              </a:p>
              <a:p>
                <a:pPr marL="400050" indent="-285750"/>
                <a:r>
                  <a:rPr lang="en-US" dirty="0"/>
                  <a:t>Symmetry: e.g. detector time translation invariance is simply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dirty="0"/>
              </a:p>
              <a:p>
                <a:pPr marL="400050" indent="-285750"/>
                <a:r>
                  <a:rPr lang="en-US" dirty="0"/>
                  <a:t>Efficient training: We don’t need to spend time learning data representation</a:t>
                </a:r>
              </a:p>
              <a:p>
                <a:pPr marL="400050" indent="-285750"/>
                <a:r>
                  <a:rPr lang="en-US" dirty="0"/>
                  <a:t>Small networks: ~Dim 10 input is easily handled by simple MLP</a:t>
                </a:r>
              </a:p>
              <a:p>
                <a:pPr marL="400050" indent="-285750"/>
                <a:endParaRPr lang="en-US" dirty="0"/>
              </a:p>
              <a:p>
                <a:pPr marL="400050" indent="-285750"/>
                <a:endParaRPr lang="en-US" dirty="0"/>
              </a:p>
              <a:p>
                <a:pPr marL="400050" indent="-285750"/>
                <a:endParaRPr lang="en-US" dirty="0"/>
              </a:p>
            </p:txBody>
          </p:sp>
        </mc:Choice>
        <mc:Fallback xmlns="">
          <p:sp>
            <p:nvSpPr>
              <p:cNvPr id="15" name="Content Placeholder 4">
                <a:extLst>
                  <a:ext uri="{FF2B5EF4-FFF2-40B4-BE49-F238E27FC236}">
                    <a16:creationId xmlns:a16="http://schemas.microsoft.com/office/drawing/2014/main" id="{C7358936-AB6C-10CA-938F-F00219887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99" y="1266324"/>
                <a:ext cx="8646406" cy="3508876"/>
              </a:xfrm>
              <a:prstGeom prst="rect">
                <a:avLst/>
              </a:prstGeom>
              <a:blipFill>
                <a:blip r:embed="rId2"/>
                <a:stretch>
                  <a:fillRect r="-2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55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8FFD-6E98-9168-E54B-7B308153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HITMAN: Event Reconstruction Software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0AB6F-F372-A3C1-BD79-38479071B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9700" indent="0">
              <a:buNone/>
            </a:pPr>
            <a:r>
              <a:rPr lang="en-US" dirty="0"/>
              <a:t>Highly-parallelizable Inference Technique for Monitoring Anti-Neutrinos</a:t>
            </a:r>
          </a:p>
          <a:p>
            <a:pPr marL="139700" indent="0">
              <a:buNone/>
            </a:pPr>
            <a:r>
              <a:rPr lang="en-US" dirty="0"/>
              <a:t>(Based on work originally performed for WATCHMAN collaboration)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Software implementation of NRE + EML for inference</a:t>
            </a:r>
          </a:p>
          <a:p>
            <a:pPr marL="139700" indent="0">
              <a:buNone/>
            </a:pPr>
            <a:r>
              <a:rPr lang="en-US" dirty="0"/>
              <a:t>Avoids “hand-tuning” of algorithms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Detailed methodology by Eller, et al. [1]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Ethos:  “If you can simulate it, we can reconstruct it”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C32FE-08FD-977C-E453-5DE8ADD3CB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1E3A3-00C4-B2DF-56A4-F2A769E67B56}"/>
              </a:ext>
            </a:extLst>
          </p:cNvPr>
          <p:cNvSpPr txBox="1"/>
          <p:nvPr/>
        </p:nvSpPr>
        <p:spPr>
          <a:xfrm>
            <a:off x="6219016" y="4538504"/>
            <a:ext cx="2840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dirty="0">
                <a:effectLst/>
              </a:rPr>
              <a:t>[1] 10.1016/j.nima.2023.168011</a:t>
            </a:r>
            <a:endParaRPr lang="en-US" sz="1200" dirty="0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F3942D6-86D3-D3BD-7FA7-BC2CC5D33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94" y="3775977"/>
            <a:ext cx="793048" cy="79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00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7C16-E436-7EED-B25B-8A0F6EA9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6573-3CDB-693F-7C8A-FC12DF08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dirty="0">
                <a:solidFill>
                  <a:schemeClr val="bg2"/>
                </a:solidFill>
              </a:rPr>
              <a:t>1. ML &amp; Event Reconstruction</a:t>
            </a:r>
          </a:p>
          <a:p>
            <a:pPr marL="228600" indent="0">
              <a:buNone/>
            </a:pPr>
            <a:endParaRPr lang="en-US" dirty="0"/>
          </a:p>
          <a:p>
            <a:pPr marL="228600" indent="0">
              <a:buNone/>
            </a:pPr>
            <a:r>
              <a:rPr lang="en-US" dirty="0">
                <a:solidFill>
                  <a:schemeClr val="bg2"/>
                </a:solidFill>
              </a:rPr>
              <a:t>2. </a:t>
            </a:r>
            <a:r>
              <a:rPr lang="en-US" dirty="0" err="1">
                <a:solidFill>
                  <a:schemeClr val="bg2"/>
                </a:solidFill>
              </a:rPr>
              <a:t>LiquidO</a:t>
            </a:r>
            <a:r>
              <a:rPr lang="en-US" dirty="0">
                <a:solidFill>
                  <a:schemeClr val="bg2"/>
                </a:solidFill>
              </a:rPr>
              <a:t> &amp; CLOUD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>
                <a:solidFill>
                  <a:schemeClr val="bg2"/>
                </a:solidFill>
              </a:rPr>
              <a:t>3. ML Technique</a:t>
            </a:r>
          </a:p>
          <a:p>
            <a:pPr marL="228600" indent="0">
              <a:buSzPct val="70000"/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228600" indent="0">
              <a:buSzPct val="70000"/>
              <a:buNone/>
            </a:pPr>
            <a:r>
              <a:rPr lang="en-US" dirty="0"/>
              <a:t>4.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33AC-35DE-820C-9C32-F52B965D5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021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D8D456-4923-F6C3-0A90-A9EEFE286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09" t="20263" r="7413" b="38287"/>
          <a:stretch/>
        </p:blipFill>
        <p:spPr>
          <a:xfrm>
            <a:off x="525128" y="3188054"/>
            <a:ext cx="2113715" cy="12965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D0A2B-9ED6-F966-1079-60682639787E}"/>
              </a:ext>
            </a:extLst>
          </p:cNvPr>
          <p:cNvSpPr/>
          <p:nvPr/>
        </p:nvSpPr>
        <p:spPr>
          <a:xfrm>
            <a:off x="525128" y="3186977"/>
            <a:ext cx="888928" cy="23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9052A8-0371-F008-9DE0-AA2F64BC31FC}"/>
                  </a:ext>
                </a:extLst>
              </p:cNvPr>
              <p:cNvSpPr txBox="1"/>
              <p:nvPr/>
            </p:nvSpPr>
            <p:spPr>
              <a:xfrm>
                <a:off x="469521" y="3175850"/>
                <a:ext cx="730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Gadugi" panose="020B0502040204020203" pitchFamily="34" charset="0"/>
                  <a:ea typeface="Gadugi" panose="020B0502040204020203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9052A8-0371-F008-9DE0-AA2F64BC3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21" y="3175850"/>
                <a:ext cx="73095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D240D48-80BF-9911-DF84-10915F5D63F9}"/>
              </a:ext>
            </a:extLst>
          </p:cNvPr>
          <p:cNvSpPr/>
          <p:nvPr/>
        </p:nvSpPr>
        <p:spPr>
          <a:xfrm>
            <a:off x="525128" y="3175850"/>
            <a:ext cx="2091020" cy="130870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BFD5D-35AD-03EC-B353-5E3D3810A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1" r="1102" b="1221"/>
          <a:stretch/>
        </p:blipFill>
        <p:spPr>
          <a:xfrm>
            <a:off x="4762919" y="989336"/>
            <a:ext cx="4381081" cy="38707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778AB-2084-EB56-F805-12410495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 in CLOUD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B48318-8ACD-D3DB-83B5-D2FF39FE8AE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2039815"/>
                <a:ext cx="3783003" cy="2529210"/>
              </a:xfrm>
            </p:spPr>
            <p:txBody>
              <a:bodyPr/>
              <a:lstStyle/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Event position</a:t>
                </a:r>
              </a:p>
              <a:p>
                <a:pPr marL="139700" indent="0">
                  <a:buNone/>
                </a:pPr>
                <a:r>
                  <a:rPr lang="en-US" dirty="0"/>
                  <a:t>Hypothesis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B48318-8ACD-D3DB-83B5-D2FF39FE8A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2039815"/>
                <a:ext cx="3783003" cy="252921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339B-AD80-A46F-341C-89CB74C8B4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B1D902-3FE4-2D35-810B-9C2DF01229C4}"/>
              </a:ext>
            </a:extLst>
          </p:cNvPr>
          <p:cNvSpPr/>
          <p:nvPr/>
        </p:nvSpPr>
        <p:spPr>
          <a:xfrm>
            <a:off x="2993497" y="2642089"/>
            <a:ext cx="1681184" cy="7216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HITMAN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BB0130-E981-63FA-2FD9-F7A9A551AD9D}"/>
              </a:ext>
            </a:extLst>
          </p:cNvPr>
          <p:cNvCxnSpPr>
            <a:endCxn id="10" idx="1"/>
          </p:cNvCxnSpPr>
          <p:nvPr/>
        </p:nvCxnSpPr>
        <p:spPr>
          <a:xfrm>
            <a:off x="2401556" y="2441749"/>
            <a:ext cx="591941" cy="561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8B16F-B16A-EA89-C8F3-9544F072D98F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2616148" y="3002929"/>
            <a:ext cx="377349" cy="468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233EEB-DF05-18A5-979B-F8EA8155A9FA}"/>
              </a:ext>
            </a:extLst>
          </p:cNvPr>
          <p:cNvCxnSpPr>
            <a:cxnSpLocks/>
          </p:cNvCxnSpPr>
          <p:nvPr/>
        </p:nvCxnSpPr>
        <p:spPr>
          <a:xfrm>
            <a:off x="4671950" y="3063198"/>
            <a:ext cx="1120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321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B1BF57-8F2C-51D9-6959-FDDFB46C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987" y="1251964"/>
            <a:ext cx="3097333" cy="3540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2A723-87B6-254F-85BA-83F97CCAB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159" y="3359669"/>
            <a:ext cx="3319478" cy="1500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F2B90-B7B0-6C9A-A2C4-A216C5A9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Detector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368B2A7-5793-F83E-DD4F-F88D5D996F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266325"/>
                <a:ext cx="5691743" cy="33027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HITMAN to reconstruct events in two different geometry configurations:</a:t>
                </a:r>
              </a:p>
              <a:p>
                <a:pPr marL="139700" indent="0">
                  <a:buNone/>
                </a:pPr>
                <a:r>
                  <a:rPr lang="en-US" dirty="0"/>
                  <a:t>Non-stereo layers, only timing information about z</a:t>
                </a:r>
              </a:p>
              <a:p>
                <a:pPr marL="139700" indent="0">
                  <a:buNone/>
                </a:pPr>
                <a:r>
                  <a:rPr lang="en-US" dirty="0"/>
                  <a:t>Alternating stereo layers (20° tilt), timing and spatial information for z</a:t>
                </a:r>
              </a:p>
              <a:p>
                <a:pPr marL="139700" indent="0">
                  <a:buNone/>
                </a:pPr>
                <a:r>
                  <a:rPr lang="en-US" dirty="0"/>
                  <a:t>Expectation for Stereo z Resolution:</a:t>
                </a:r>
              </a:p>
              <a:p>
                <a:pPr marL="139700" indent="0">
                  <a:buNone/>
                </a:pPr>
                <a:r>
                  <a:rPr lang="en-US" dirty="0"/>
                  <a:t> ∝1/sin(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𝑡𝑖𝑙𝑡</m:t>
                        </m:r>
                      </m:sub>
                    </m:sSub>
                  </m:oMath>
                </a14:m>
                <a:r>
                  <a:rPr lang="en-US" dirty="0"/>
                  <a:t>) 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368B2A7-5793-F83E-DD4F-F88D5D996F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66325"/>
                <a:ext cx="5691743" cy="3302700"/>
              </a:xfrm>
              <a:blipFill>
                <a:blip r:embed="rId4"/>
                <a:stretch>
                  <a:fillRect r="-1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70DE1-CF5A-C9E7-D77F-8BCA74FA4B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7055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9FBA0-F57B-DC02-6788-4BBE341E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3D0B6-12E0-2E65-0CB7-B016124D6B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8A90A-F5B0-44AD-EC9F-1564E3EA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81" y="1108339"/>
            <a:ext cx="7983477" cy="3037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BECD8-4E8E-E34F-EAEF-4D9D9794B9C4}"/>
                  </a:ext>
                </a:extLst>
              </p:cNvPr>
              <p:cNvSpPr txBox="1"/>
              <p:nvPr/>
            </p:nvSpPr>
            <p:spPr>
              <a:xfrm>
                <a:off x="488980" y="4132698"/>
                <a:ext cx="7983477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histograms compare vertex resolution,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Gadugi" panose="020B0502040204020203" pitchFamily="34" charset="0"/>
                      </a:rPr>
                      <m:t>𝜎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MSE, for non-stereo (blue) and stereo (orange) setups using conservative estimates when simulating detector performance. The left shows </a:t>
                </a:r>
                <a:r>
                  <a:rPr lang="en-US" sz="1400" dirty="0" err="1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xy</a:t>
                </a:r>
                <a:r>
                  <a:rPr lang="en-US" sz="1400" dirty="0">
                    <a:solidFill>
                      <a:srgbClr val="0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-plane resolution, and the right shows z-axis resolution.</a:t>
                </a:r>
                <a:endParaRPr lang="en-US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ABECD8-4E8E-E34F-EAEF-4D9D9794B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80" y="4132698"/>
                <a:ext cx="7983477" cy="738664"/>
              </a:xfrm>
              <a:prstGeom prst="rect">
                <a:avLst/>
              </a:prstGeom>
              <a:blipFill>
                <a:blip r:embed="rId3"/>
                <a:stretch>
                  <a:fillRect l="-229" t="-1653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1558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E512-FA89-D902-657A-F220ED07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Applications: Eos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AA508-BA7D-8ED2-9080-786B88DE0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66325"/>
            <a:ext cx="4765126" cy="33027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Hybrid Water Cherenkov &amp; Scintillation detector</a:t>
            </a:r>
          </a:p>
          <a:p>
            <a:pPr marL="139700" indent="0">
              <a:buNone/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NPML2023 Talk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First light recently seen, reconstructions on real data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517E8-FE6D-05BB-ACAB-104C82F900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DE49B-8985-331F-24A2-BC3FF33BC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696" y="3098912"/>
            <a:ext cx="4432647" cy="18161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0621F5-8C42-9669-C523-44FF07F746F6}"/>
              </a:ext>
            </a:extLst>
          </p:cNvPr>
          <p:cNvSpPr/>
          <p:nvPr/>
        </p:nvSpPr>
        <p:spPr>
          <a:xfrm>
            <a:off x="4212695" y="3092262"/>
            <a:ext cx="4432648" cy="182282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430F7-68E5-A001-3563-0B0E1C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1" t="7334" r="14184"/>
          <a:stretch/>
        </p:blipFill>
        <p:spPr>
          <a:xfrm>
            <a:off x="6775584" y="1004365"/>
            <a:ext cx="1797671" cy="196949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6F4D39-1A9C-4653-7567-A8EE35CD3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4" t="18688" r="31724" b="47728"/>
          <a:stretch/>
        </p:blipFill>
        <p:spPr bwMode="auto">
          <a:xfrm>
            <a:off x="5151659" y="1011015"/>
            <a:ext cx="1623925" cy="196949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60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0A8E-B217-1134-B5D7-02ECA2C2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Validation &amp; Event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B70654E-45D1-E851-D056-7D04F7F3717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266324"/>
                <a:ext cx="4293672" cy="3540259"/>
              </a:xfrm>
            </p:spPr>
            <p:txBody>
              <a:bodyPr>
                <a:normAutofit/>
              </a:bodyPr>
              <a:lstStyle/>
              <a:p>
                <a:pPr marL="139700" indent="0">
                  <a:buNone/>
                </a:pPr>
                <a:r>
                  <a:rPr lang="en-US" dirty="0"/>
                  <a:t>Since we have full likelihood, we can generate events by fixing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and sampling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provided by network: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can also perform KS tests to get agreement between </a:t>
                </a:r>
              </a:p>
              <a:p>
                <a:r>
                  <a:rPr lang="en-US" dirty="0"/>
                  <a:t>MC results</a:t>
                </a:r>
              </a:p>
              <a:p>
                <a:r>
                  <a:rPr lang="en-US" dirty="0"/>
                  <a:t>Neural Network Fit</a:t>
                </a:r>
              </a:p>
              <a:p>
                <a:r>
                  <a:rPr lang="en-US" dirty="0"/>
                  <a:t>Known Calibration Data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B70654E-45D1-E851-D056-7D04F7F371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266324"/>
                <a:ext cx="4293672" cy="354025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7644D-CCF9-139D-A2EF-9D215023E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77C2C-79FF-D3B2-59AA-68786C403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5"/>
          <a:stretch/>
        </p:blipFill>
        <p:spPr>
          <a:xfrm>
            <a:off x="4605372" y="1634145"/>
            <a:ext cx="4280107" cy="27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8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4ADB-1DAD-A9CC-BA9E-ED4C53E3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779806"/>
          </a:xfrm>
        </p:spPr>
        <p:txBody>
          <a:bodyPr>
            <a:normAutofit/>
          </a:bodyPr>
          <a:lstStyle/>
          <a:p>
            <a:r>
              <a:rPr lang="en-US" dirty="0"/>
              <a:t>ML Challenges in Neutrino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51BA-767D-1F8E-987B-AD909FD71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Content Placeholder 5" descr="A collage of diagrams and graphs&#10;&#10;Description automatically generated">
            <a:extLst>
              <a:ext uri="{FF2B5EF4-FFF2-40B4-BE49-F238E27FC236}">
                <a16:creationId xmlns:a16="http://schemas.microsoft.com/office/drawing/2014/main" id="{2A9E663C-8DC0-C489-02E2-48039083E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49" y="1443672"/>
            <a:ext cx="3741662" cy="2895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DC0C5B-FD5F-50BB-9FC7-CF3D63353B2E}"/>
              </a:ext>
            </a:extLst>
          </p:cNvPr>
          <p:cNvGrpSpPr>
            <a:grpSpLocks noChangeAspect="1"/>
          </p:cNvGrpSpPr>
          <p:nvPr/>
        </p:nvGrpSpPr>
        <p:grpSpPr>
          <a:xfrm>
            <a:off x="172656" y="1503471"/>
            <a:ext cx="4646994" cy="3085938"/>
            <a:chOff x="5857131" y="1925145"/>
            <a:chExt cx="6452904" cy="42851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6A5441-1C4B-42CB-6583-DAE750140386}"/>
                </a:ext>
              </a:extLst>
            </p:cNvPr>
            <p:cNvGrpSpPr/>
            <p:nvPr/>
          </p:nvGrpSpPr>
          <p:grpSpPr>
            <a:xfrm>
              <a:off x="5857131" y="2299751"/>
              <a:ext cx="6452904" cy="3910586"/>
              <a:chOff x="5858466" y="1646231"/>
              <a:chExt cx="6452904" cy="391058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732F227-2ED4-023E-96FA-F7E27E8184C2}"/>
                  </a:ext>
                </a:extLst>
              </p:cNvPr>
              <p:cNvGrpSpPr/>
              <p:nvPr/>
            </p:nvGrpSpPr>
            <p:grpSpPr>
              <a:xfrm>
                <a:off x="5858466" y="1646231"/>
                <a:ext cx="6452904" cy="3910586"/>
                <a:chOff x="15463673" y="15412716"/>
                <a:chExt cx="13009879" cy="762122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D618A9-852F-31EE-B639-C901B76B4F8D}"/>
                    </a:ext>
                  </a:extLst>
                </p:cNvPr>
                <p:cNvGrpSpPr/>
                <p:nvPr/>
              </p:nvGrpSpPr>
              <p:grpSpPr>
                <a:xfrm>
                  <a:off x="15528598" y="15412716"/>
                  <a:ext cx="12675015" cy="6047296"/>
                  <a:chOff x="15377594" y="24797890"/>
                  <a:chExt cx="9099248" cy="4341286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576AB43D-7E68-A115-D6F3-2DA296C6D3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5377594" y="24797890"/>
                    <a:ext cx="9099248" cy="3664010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E4F8C249-0558-04FA-B4E6-6F7CA2CE5B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6496735" y="28449426"/>
                    <a:ext cx="7162800" cy="6897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24871DB5-0F09-83D3-9792-43F30A95A62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463673" y="20909106"/>
                  <a:ext cx="13009879" cy="2124836"/>
                </a:xfrm>
                <a:prstGeom prst="rect">
                  <a:avLst/>
                </a:prstGeom>
              </p:spPr>
              <p:txBody>
                <a:bodyPr vert="horz" lIns="438866" tIns="219433" rIns="438866" bIns="219433" rtlCol="0">
                  <a:noAutofit/>
                </a:bodyPr>
                <a:lstStyle>
                  <a:lvl1pPr marL="1645747" indent="-1645747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53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565787" indent="-1371457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48582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15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68015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87448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2068816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426314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45747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651807" indent="-1097165" algn="l" defTabSz="438866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9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400" dirty="0">
                      <a:solidFill>
                        <a:schemeClr val="tx1">
                          <a:lumMod val="10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log-likelihood (LLH) contours for a single particle event with no binning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A24F1C-31B0-9BE3-3810-448E77D55622}"/>
                  </a:ext>
                </a:extLst>
              </p:cNvPr>
              <p:cNvSpPr txBox="1"/>
              <p:nvPr/>
            </p:nvSpPr>
            <p:spPr>
              <a:xfrm>
                <a:off x="9935873" y="1850629"/>
                <a:ext cx="2089212" cy="10257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/>
                <a:r>
                  <a:rPr lang="en-US" sz="1050" b="1" i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T  	</a:t>
                </a:r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Source position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Analytic LLH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Network LLH</a:t>
                </a:r>
              </a:p>
              <a:p>
                <a:pPr marL="342900" indent="-342900"/>
                <a:r>
                  <a:rPr lang="en-US" sz="105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Sensors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6F8C4E-2D22-3591-1E07-A33BA9938088}"/>
                </a:ext>
              </a:extLst>
            </p:cNvPr>
            <p:cNvCxnSpPr/>
            <p:nvPr/>
          </p:nvCxnSpPr>
          <p:spPr>
            <a:xfrm>
              <a:off x="10116704" y="2925549"/>
              <a:ext cx="273050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11C03F-F241-162D-CED3-53035A2FE096}"/>
                </a:ext>
              </a:extLst>
            </p:cNvPr>
            <p:cNvCxnSpPr/>
            <p:nvPr/>
          </p:nvCxnSpPr>
          <p:spPr>
            <a:xfrm>
              <a:off x="10116704" y="3127856"/>
              <a:ext cx="27305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1D509B-4070-1D31-A4B7-ADDEF89F726D}"/>
                </a:ext>
              </a:extLst>
            </p:cNvPr>
            <p:cNvSpPr txBox="1"/>
            <p:nvPr/>
          </p:nvSpPr>
          <p:spPr>
            <a:xfrm>
              <a:off x="6340590" y="1925145"/>
              <a:ext cx="5733387" cy="51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Confidence: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7BDFB60-A47A-8646-8ED4-1F92645B1E8F}"/>
              </a:ext>
            </a:extLst>
          </p:cNvPr>
          <p:cNvSpPr/>
          <p:nvPr/>
        </p:nvSpPr>
        <p:spPr>
          <a:xfrm>
            <a:off x="7678475" y="2439761"/>
            <a:ext cx="628685" cy="1466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87F206-EDE4-539C-3434-7E7936F17E84}"/>
              </a:ext>
            </a:extLst>
          </p:cNvPr>
          <p:cNvGrpSpPr/>
          <p:nvPr/>
        </p:nvGrpSpPr>
        <p:grpSpPr>
          <a:xfrm>
            <a:off x="5137648" y="1088279"/>
            <a:ext cx="3748012" cy="3779300"/>
            <a:chOff x="544322" y="1710835"/>
            <a:chExt cx="5030914" cy="51559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2C34E-AD75-F4D2-F5B9-AFD0ADB0544B}"/>
                </a:ext>
              </a:extLst>
            </p:cNvPr>
            <p:cNvSpPr txBox="1"/>
            <p:nvPr/>
          </p:nvSpPr>
          <p:spPr>
            <a:xfrm>
              <a:off x="544322" y="6152986"/>
              <a:ext cx="5022390" cy="713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Particle event displays for </a:t>
              </a:r>
            </a:p>
            <a:p>
              <a:pPr algn="ctr"/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(a)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IceCube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(b) </a:t>
              </a:r>
              <a:r>
                <a:rPr lang="en-US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LiquidO</a:t>
              </a:r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(c) Eos/Theia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CF47A8-F709-F56C-1557-8EEFCF6187CA}"/>
                </a:ext>
              </a:extLst>
            </p:cNvPr>
            <p:cNvSpPr txBox="1"/>
            <p:nvPr/>
          </p:nvSpPr>
          <p:spPr>
            <a:xfrm>
              <a:off x="552846" y="1710835"/>
              <a:ext cx="5022390" cy="503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Geometry: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CA648BB-25AA-7EE2-68C7-DF552A0B9F4C}"/>
              </a:ext>
            </a:extLst>
          </p:cNvPr>
          <p:cNvSpPr txBox="1"/>
          <p:nvPr/>
        </p:nvSpPr>
        <p:spPr>
          <a:xfrm>
            <a:off x="7375952" y="2365968"/>
            <a:ext cx="1253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~20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24153B-C512-E896-8FA2-6E004F904D46}"/>
              </a:ext>
            </a:extLst>
          </p:cNvPr>
          <p:cNvSpPr>
            <a:spLocks noChangeAspect="1"/>
          </p:cNvSpPr>
          <p:nvPr/>
        </p:nvSpPr>
        <p:spPr>
          <a:xfrm>
            <a:off x="3229155" y="1943522"/>
            <a:ext cx="217496" cy="2174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60A031-BF0B-31B5-B7B1-356493C29FDA}"/>
              </a:ext>
            </a:extLst>
          </p:cNvPr>
          <p:cNvSpPr>
            <a:spLocks noChangeAspect="1"/>
          </p:cNvSpPr>
          <p:nvPr/>
        </p:nvSpPr>
        <p:spPr>
          <a:xfrm>
            <a:off x="1255934" y="2185784"/>
            <a:ext cx="217496" cy="2174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>
                <a:solidFill>
                  <a:schemeClr val="tx1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717DEB-1930-C5A0-CA10-840EB243AF99}"/>
              </a:ext>
            </a:extLst>
          </p:cNvPr>
          <p:cNvSpPr>
            <a:spLocks noChangeAspect="1"/>
          </p:cNvSpPr>
          <p:nvPr/>
        </p:nvSpPr>
        <p:spPr>
          <a:xfrm>
            <a:off x="470041" y="348902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C326DD5-E3AD-A36C-F179-73AD84E5D9E7}"/>
              </a:ext>
            </a:extLst>
          </p:cNvPr>
          <p:cNvSpPr>
            <a:spLocks noChangeAspect="1"/>
          </p:cNvSpPr>
          <p:nvPr/>
        </p:nvSpPr>
        <p:spPr>
          <a:xfrm>
            <a:off x="1492855" y="349991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90835C-FC7B-3914-A712-B0AEA15A90A7}"/>
              </a:ext>
            </a:extLst>
          </p:cNvPr>
          <p:cNvSpPr>
            <a:spLocks noChangeAspect="1"/>
          </p:cNvSpPr>
          <p:nvPr/>
        </p:nvSpPr>
        <p:spPr>
          <a:xfrm>
            <a:off x="2515669" y="3499914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C95F09-186D-F334-BFEB-DED630CE2715}"/>
              </a:ext>
            </a:extLst>
          </p:cNvPr>
          <p:cNvSpPr>
            <a:spLocks noChangeAspect="1"/>
          </p:cNvSpPr>
          <p:nvPr/>
        </p:nvSpPr>
        <p:spPr>
          <a:xfrm>
            <a:off x="3538483" y="3495448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99C8EA0-910B-AC7F-3BDD-EF23D72598E6}"/>
              </a:ext>
            </a:extLst>
          </p:cNvPr>
          <p:cNvSpPr>
            <a:spLocks noChangeAspect="1"/>
          </p:cNvSpPr>
          <p:nvPr/>
        </p:nvSpPr>
        <p:spPr>
          <a:xfrm>
            <a:off x="3261504" y="2444828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D269C4-720E-A77C-EFF7-48A602B9EA98}"/>
              </a:ext>
            </a:extLst>
          </p:cNvPr>
          <p:cNvSpPr>
            <a:spLocks noChangeAspect="1"/>
          </p:cNvSpPr>
          <p:nvPr/>
        </p:nvSpPr>
        <p:spPr>
          <a:xfrm>
            <a:off x="4561430" y="3497187"/>
            <a:ext cx="161801" cy="16180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8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0A8E-B217-1134-B5D7-02ECA2C2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0654E-45D1-E851-D056-7D04F7F37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6324"/>
            <a:ext cx="4293672" cy="3540259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en-US" dirty="0"/>
              <a:t>Implement full track reconstruction: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Incorporate particle Identification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Compare network performance with alternative reconstruction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7644D-CCF9-139D-A2EF-9D215023E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25131C-7D13-DA8C-510A-10506B0F9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09" y="3730175"/>
            <a:ext cx="2808725" cy="10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B5797D5-490A-BE27-42A7-6467D2C8E2F0}"/>
              </a:ext>
            </a:extLst>
          </p:cNvPr>
          <p:cNvGrpSpPr>
            <a:grpSpLocks noChangeAspect="1"/>
          </p:cNvGrpSpPr>
          <p:nvPr/>
        </p:nvGrpSpPr>
        <p:grpSpPr>
          <a:xfrm>
            <a:off x="6159271" y="2160048"/>
            <a:ext cx="1876199" cy="1430262"/>
            <a:chOff x="18280404" y="33140360"/>
            <a:chExt cx="5551267" cy="41408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56A6A2-C5B0-303C-AAE0-6757590D66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80404" y="33140360"/>
              <a:ext cx="5551267" cy="4140877"/>
              <a:chOff x="22707800" y="30171767"/>
              <a:chExt cx="6046693" cy="45104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217BD87-9E46-9ADB-5951-39C225A74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7800" y="30171767"/>
                <a:ext cx="6046692" cy="45104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1408C0-7928-9333-6099-91E1DE81CD34}"/>
                  </a:ext>
                </a:extLst>
              </p:cNvPr>
              <p:cNvSpPr/>
              <p:nvPr/>
            </p:nvSpPr>
            <p:spPr>
              <a:xfrm>
                <a:off x="22707800" y="30171767"/>
                <a:ext cx="6046693" cy="451043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564A05-10FD-716A-6C0C-E1D26FB35B05}"/>
                </a:ext>
              </a:extLst>
            </p:cNvPr>
            <p:cNvSpPr/>
            <p:nvPr/>
          </p:nvSpPr>
          <p:spPr>
            <a:xfrm>
              <a:off x="18300281" y="36546183"/>
              <a:ext cx="462959" cy="487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8E098D-6BA0-64F5-A563-65DDE869DB1B}"/>
              </a:ext>
            </a:extLst>
          </p:cNvPr>
          <p:cNvGrpSpPr/>
          <p:nvPr/>
        </p:nvGrpSpPr>
        <p:grpSpPr>
          <a:xfrm>
            <a:off x="6093333" y="1117163"/>
            <a:ext cx="1748957" cy="855465"/>
            <a:chOff x="4727283" y="3213762"/>
            <a:chExt cx="1748957" cy="85546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02E6C2A-F44F-497A-4F21-DD17DF6928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279" y="321376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561852D-6091-4A73-632F-F40687D527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5561852D-6091-4A73-632F-F40687D527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409050"/>
                  <a:ext cx="660177" cy="660177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D4B37D-1217-40BD-86A1-3C134ABCE1B2}"/>
              </a:ext>
            </a:extLst>
          </p:cNvPr>
          <p:cNvGrpSpPr/>
          <p:nvPr/>
        </p:nvGrpSpPr>
        <p:grpSpPr>
          <a:xfrm rot="1742199">
            <a:off x="6782802" y="1597929"/>
            <a:ext cx="514703" cy="249296"/>
            <a:chOff x="2115930" y="3514321"/>
            <a:chExt cx="514703" cy="24929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3038CF-2519-2764-1442-DBB20205B15C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6E7CD75-FEB1-4A63-1F29-FAD1480C24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9078" y="36565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583C44-6F9C-91FF-599C-43ADD68DD255}"/>
              </a:ext>
            </a:extLst>
          </p:cNvPr>
          <p:cNvGrpSpPr/>
          <p:nvPr/>
        </p:nvGrpSpPr>
        <p:grpSpPr>
          <a:xfrm rot="17723275">
            <a:off x="7004056" y="1021910"/>
            <a:ext cx="511430" cy="249296"/>
            <a:chOff x="2115930" y="3514321"/>
            <a:chExt cx="511430" cy="24929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5DF12B-02E9-59B1-84DF-3F366AACBEBD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B524EC8-BCB9-8E0C-464C-3EB0A8833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D9F96C-81BD-C5AB-A89D-4FA521B24FE2}"/>
                  </a:ext>
                </a:extLst>
              </p:cNvPr>
              <p:cNvSpPr txBox="1"/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D9F96C-81BD-C5AB-A89D-4FA521B2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278" y="675946"/>
                <a:ext cx="45720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5EDBD0E-7A75-7B07-5DE4-42DD9386AFA1}"/>
              </a:ext>
            </a:extLst>
          </p:cNvPr>
          <p:cNvGrpSpPr/>
          <p:nvPr/>
        </p:nvGrpSpPr>
        <p:grpSpPr>
          <a:xfrm rot="16442016">
            <a:off x="6702383" y="1143731"/>
            <a:ext cx="511430" cy="249296"/>
            <a:chOff x="2115930" y="3514321"/>
            <a:chExt cx="511430" cy="24929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B67924-3C4D-0444-C0D6-08C8B928C215}"/>
                </a:ext>
              </a:extLst>
            </p:cNvPr>
            <p:cNvSpPr/>
            <p:nvPr/>
          </p:nvSpPr>
          <p:spPr>
            <a:xfrm>
              <a:off x="2115930" y="3514321"/>
              <a:ext cx="441740" cy="249296"/>
            </a:xfrm>
            <a:custGeom>
              <a:avLst/>
              <a:gdLst>
                <a:gd name="connsiteX0" fmla="*/ 0 w 441740"/>
                <a:gd name="connsiteY0" fmla="*/ 134444 h 249296"/>
                <a:gd name="connsiteX1" fmla="*/ 92766 w 441740"/>
                <a:gd name="connsiteY1" fmla="*/ 134444 h 249296"/>
                <a:gd name="connsiteX2" fmla="*/ 167861 w 441740"/>
                <a:gd name="connsiteY2" fmla="*/ 1922 h 249296"/>
                <a:gd name="connsiteX3" fmla="*/ 216453 w 441740"/>
                <a:gd name="connsiteY3" fmla="*/ 249296 h 249296"/>
                <a:gd name="connsiteX4" fmla="*/ 304800 w 441740"/>
                <a:gd name="connsiteY4" fmla="*/ 1922 h 249296"/>
                <a:gd name="connsiteX5" fmla="*/ 353392 w 441740"/>
                <a:gd name="connsiteY5" fmla="*/ 143279 h 249296"/>
                <a:gd name="connsiteX6" fmla="*/ 441740 w 441740"/>
                <a:gd name="connsiteY6" fmla="*/ 156531 h 24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40" h="249296">
                  <a:moveTo>
                    <a:pt x="0" y="134444"/>
                  </a:moveTo>
                  <a:cubicBezTo>
                    <a:pt x="32394" y="145487"/>
                    <a:pt x="64789" y="156531"/>
                    <a:pt x="92766" y="134444"/>
                  </a:cubicBezTo>
                  <a:cubicBezTo>
                    <a:pt x="120743" y="112357"/>
                    <a:pt x="147247" y="-17220"/>
                    <a:pt x="167861" y="1922"/>
                  </a:cubicBezTo>
                  <a:cubicBezTo>
                    <a:pt x="188475" y="21064"/>
                    <a:pt x="193630" y="249296"/>
                    <a:pt x="216453" y="249296"/>
                  </a:cubicBezTo>
                  <a:cubicBezTo>
                    <a:pt x="239276" y="249296"/>
                    <a:pt x="281977" y="19591"/>
                    <a:pt x="304800" y="1922"/>
                  </a:cubicBezTo>
                  <a:cubicBezTo>
                    <a:pt x="327623" y="-15748"/>
                    <a:pt x="330569" y="117511"/>
                    <a:pt x="353392" y="143279"/>
                  </a:cubicBezTo>
                  <a:cubicBezTo>
                    <a:pt x="376215" y="169047"/>
                    <a:pt x="408977" y="162789"/>
                    <a:pt x="441740" y="156531"/>
                  </a:cubicBezTo>
                </a:path>
              </a:pathLst>
            </a:cu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159C37-8955-2E99-3228-71668CC83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805" y="3655685"/>
              <a:ext cx="131555" cy="22777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2E39691-51F6-E095-B026-BFB0E8096D6A}"/>
                  </a:ext>
                </a:extLst>
              </p:cNvPr>
              <p:cNvSpPr txBox="1"/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2E39691-51F6-E095-B026-BFB0E8096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05" y="797767"/>
                <a:ext cx="45720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449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7C16-E436-7EED-B25B-8A0F6EA9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33AC-35DE-820C-9C32-F52B965D5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196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7B27-DA14-4DC9-B206-77AF5EC3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Neural Ratio Estimator; Theory</a:t>
            </a:r>
            <a:endParaRPr lang="en-US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ACF71D-BCFF-41EA-91FC-2D3D6C7C202F}"/>
                  </a:ext>
                </a:extLst>
              </p:cNvPr>
              <p:cNvSpPr txBox="1"/>
              <p:nvPr/>
            </p:nvSpPr>
            <p:spPr>
              <a:xfrm>
                <a:off x="628650" y="1268016"/>
                <a:ext cx="8139492" cy="3833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1) Generate two sets of data:</a:t>
                </a:r>
              </a:p>
              <a:p>
                <a:pPr marL="600075" lvl="1" indent="-257175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Set 1 is a joint distribution describing correlated events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</m:oMath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marL="600075" lvl="1" indent="-257175" defTabSz="685800">
                  <a:buClrTx/>
                  <a:buFont typeface="Arial" panose="020B0604020202020204" pitchFamily="34" charset="0"/>
                  <a:buChar char="•"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Set 2 is a product of the marginal probabilities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describing uncorrelated events</a:t>
                </a:r>
              </a:p>
              <a:p>
                <a:pPr defTabSz="68580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defTabSz="685800">
                  <a:buClrTx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2) Define a classification function </a:t>
                </a:r>
                <a14:m>
                  <m:oMath xmlns:m="http://schemas.openxmlformats.org/officeDocument/2006/math"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{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  <m:r>
                      <a:rPr lang="en-US" sz="15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|0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lang="en-US" sz="15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1}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that describes the likelihood </a:t>
                </a:r>
                <a14:m>
                  <m:oMath xmlns:m="http://schemas.openxmlformats.org/officeDocument/2006/math">
                    <m:r>
                      <a:rPr lang="en-US" sz="15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are correlated (from Set 1).  Thus:</a:t>
                </a:r>
              </a:p>
              <a:p>
                <a:pPr marL="600075" lvl="1" indent="-257175" defTabSz="685800">
                  <a:buClrTx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the probability </a:t>
                </a:r>
                <a14:m>
                  <m:oMath xmlns:m="http://schemas.openxmlformats.org/officeDocument/2006/math">
                    <m:r>
                      <a:rPr lang="en-US" sz="15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is from Set 1</a:t>
                </a:r>
              </a:p>
              <a:p>
                <a:pPr marL="600075" lvl="1" indent="-257175" defTabSz="685800">
                  <a:buClrTx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=1−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the probability </a:t>
                </a:r>
                <a14:m>
                  <m:oMath xmlns:m="http://schemas.openxmlformats.org/officeDocument/2006/math">
                    <m:r>
                      <a:rPr lang="en-US" sz="1500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is from Set 2</a:t>
                </a:r>
              </a:p>
              <a:p>
                <a:pPr defTabSz="68580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defTabSz="685800">
                  <a:buClrTx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3) Define binary cross entropy between distributions </a:t>
                </a:r>
                <a14:m>
                  <m:oMath xmlns:m="http://schemas.openxmlformats.org/officeDocument/2006/math"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𝑞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</m:d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ln</m:t>
                        </m:r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marL="600075" lvl="1" indent="-257175" defTabSz="685800">
                  <a:buClrTx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))−</m:t>
                    </m:r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(1−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))</m:t>
                    </m:r>
                  </m:oMath>
                </a14:m>
                <a:endParaRPr lang="en-US" sz="15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defTabSz="68580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  <a:p>
                <a:pPr defTabSz="685800">
                  <a:buClrTx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4) Find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p>
                        <m: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such that it satisfies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5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15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𝛿</m:t>
                                </m:r>
                                <m:r>
                                  <a:rPr lang="en-US" sz="15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𝐻</m:t>
                                </m:r>
                              </m:num>
                              <m:den>
                                <m:r>
                                  <a:rPr lang="en-US" sz="1500" i="1" kern="12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en-US" sz="15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500" i="1" kern="120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  <m:d>
                                      <m:dPr>
                                        <m:ctrlPr>
                                          <a:rPr lang="en-US" sz="1500" i="1" kern="12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500" i="1" kern="12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  <m:r>
                                          <a:rPr lang="en-US" sz="1500" i="1" kern="12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lang="en-US" sz="1500" i="1" kern="120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d>
                              </m:den>
                            </m:f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5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15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, implying:</a:t>
                </a:r>
              </a:p>
              <a:p>
                <a:pPr defTabSz="685800">
                  <a:buClrTx/>
                </a:pPr>
                <a:r>
                  <a:rPr lang="en-US" sz="9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algn="ctr" defTabSz="685800">
                  <a:buClrTx/>
                </a:pPr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num>
                      <m:den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1−</m:t>
                        </m:r>
                        <m:sSup>
                          <m:sSupPr>
                            <m:ctrlP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1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</m:den>
                    </m:f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∝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d>
                      <m:d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</m:e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5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 (for constant x)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ACF71D-BCFF-41EA-91FC-2D3D6C7C2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68016"/>
                <a:ext cx="8139492" cy="3833550"/>
              </a:xfrm>
              <a:prstGeom prst="rect">
                <a:avLst/>
              </a:prstGeom>
              <a:blipFill>
                <a:blip r:embed="rId2"/>
                <a:stretch>
                  <a:fillRect l="-300" t="-318" b="-1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E82010-468D-4E2A-8D5F-73137FA8AABB}"/>
              </a:ext>
            </a:extLst>
          </p:cNvPr>
          <p:cNvSpPr txBox="1"/>
          <p:nvPr/>
        </p:nvSpPr>
        <p:spPr>
          <a:xfrm>
            <a:off x="430059" y="4432393"/>
            <a:ext cx="201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See </a:t>
            </a:r>
            <a:r>
              <a: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Likelihood-free MCMC with Amortized Approximate Ratio Estimators (arxiv.org</a:t>
            </a:r>
            <a:r>
              <a:rPr lang="en-US" sz="9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 for more information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3805-22FC-44EF-960D-44FF98EDF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E9F420B2-EBC4-466C-BA3D-528752E8DD38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98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cs typeface="Calibri Light"/>
              </a:rPr>
              <a:t>Extended Maximum Likelihood (EML)</a:t>
            </a:r>
            <a:endParaRPr lang="en-US" sz="3000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B71945D-18A2-D375-4983-51F4BDB94CEE}"/>
              </a:ext>
            </a:extLst>
          </p:cNvPr>
          <p:cNvSpPr txBox="1"/>
          <p:nvPr/>
        </p:nvSpPr>
        <p:spPr>
          <a:xfrm>
            <a:off x="628650" y="1268016"/>
            <a:ext cx="7761457" cy="246990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Typical detector response can vary over many orders of magnitude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Complicated network structures and large datasets required to ‘learn’ how to appropriately reduce input</a:t>
            </a:r>
          </a:p>
          <a:p>
            <a:endParaRPr lang="en-US" dirty="0"/>
          </a:p>
          <a:p>
            <a:r>
              <a:rPr lang="en-US" dirty="0"/>
              <a:t>Solution: decompose likelihood into a constant length terms encoding  (EML)</a:t>
            </a:r>
          </a:p>
          <a:p>
            <a:endParaRPr lang="en-US" dirty="0"/>
          </a:p>
          <a:p>
            <a:r>
              <a:rPr lang="en-US" dirty="0"/>
              <a:t>With access to full likelihood from the neural ratio estimator, we can decompose the detector response into independent components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51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cs typeface="Calibri Light"/>
              </a:rPr>
              <a:t>Extended Maximum Likelihood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EDB0C148-55B3-B011-148D-6CE1DCB46F2C}"/>
                  </a:ext>
                </a:extLst>
              </p:cNvPr>
              <p:cNvSpPr txBox="1"/>
              <p:nvPr/>
            </p:nvSpPr>
            <p:spPr>
              <a:xfrm>
                <a:off x="628650" y="1268017"/>
                <a:ext cx="7761457" cy="623248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Assume each detector is comprised of infinitesimally small tiles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) such that it only sees one photon per event.</a:t>
                </a:r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EDB0C148-55B3-B011-148D-6CE1DCB46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68017"/>
                <a:ext cx="7761457" cy="623248"/>
              </a:xfrm>
              <a:prstGeom prst="rect">
                <a:avLst/>
              </a:prstGeom>
              <a:blipFill>
                <a:blip r:embed="rId2"/>
                <a:stretch>
                  <a:fillRect l="-943" t="-6863" r="-9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A638B55-093A-7B43-0F0F-84642638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4" y="2388811"/>
            <a:ext cx="4400213" cy="10180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2EC8E0-E60D-93F9-DD47-E2CE76D97685}"/>
              </a:ext>
            </a:extLst>
          </p:cNvPr>
          <p:cNvGrpSpPr/>
          <p:nvPr/>
        </p:nvGrpSpPr>
        <p:grpSpPr>
          <a:xfrm>
            <a:off x="3075772" y="3406872"/>
            <a:ext cx="2037215" cy="1116759"/>
            <a:chOff x="6422907" y="3054382"/>
            <a:chExt cx="2540674" cy="1489011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6BCA5B0E-F687-FC6C-5887-21253A4D8731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E0ABD2-64A6-7CE3-FCBA-A339740B973C}"/>
                </a:ext>
              </a:extLst>
            </p:cNvPr>
            <p:cNvSpPr txBox="1"/>
            <p:nvPr/>
          </p:nvSpPr>
          <p:spPr>
            <a:xfrm>
              <a:off x="6635614" y="3496954"/>
              <a:ext cx="2115256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Likelihood per infinitesimal sensor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617EA456-1230-8AAF-4488-6293B342AA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63095" y="2163541"/>
              <a:ext cx="3236520" cy="21251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4565">
                      <a:extLst>
                        <a:ext uri="{9D8B030D-6E8A-4147-A177-3AD203B41FA5}">
                          <a16:colId xmlns:a16="http://schemas.microsoft.com/office/drawing/2014/main" val="4247277983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74140527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838349636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973584448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883690176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978839780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2297073782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29725769"/>
                        </a:ext>
                      </a:extLst>
                    </a:gridCol>
                  </a:tblGrid>
                  <a:tr h="269855"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949605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7106714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9937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8749471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414808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3469012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1044972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18788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6">
                <a:extLst>
                  <a:ext uri="{FF2B5EF4-FFF2-40B4-BE49-F238E27FC236}">
                    <a16:creationId xmlns:a16="http://schemas.microsoft.com/office/drawing/2014/main" id="{617EA456-1230-8AAF-4488-6293B342AA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63095" y="2163541"/>
              <a:ext cx="3236520" cy="21251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4565">
                      <a:extLst>
                        <a:ext uri="{9D8B030D-6E8A-4147-A177-3AD203B41FA5}">
                          <a16:colId xmlns:a16="http://schemas.microsoft.com/office/drawing/2014/main" val="4247277983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74140527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838349636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973584448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883690176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978839780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2297073782"/>
                        </a:ext>
                      </a:extLst>
                    </a:gridCol>
                    <a:gridCol w="404565">
                      <a:extLst>
                        <a:ext uri="{9D8B030D-6E8A-4147-A177-3AD203B41FA5}">
                          <a16:colId xmlns:a16="http://schemas.microsoft.com/office/drawing/2014/main" val="129725769"/>
                        </a:ext>
                      </a:extLst>
                    </a:gridCol>
                  </a:tblGrid>
                  <a:tr h="269855"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2949605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7106714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9937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545" t="-286957" r="-406061" b="-3804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8749471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414808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13469012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1044972"/>
                      </a:ext>
                    </a:extLst>
                  </a:tr>
                  <a:tr h="262228"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 marL="68580" marR="68580" marT="34290" marB="3429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187883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E1295A3-2800-1E39-885A-934E052AA8C9}"/>
              </a:ext>
            </a:extLst>
          </p:cNvPr>
          <p:cNvGrpSpPr/>
          <p:nvPr/>
        </p:nvGrpSpPr>
        <p:grpSpPr>
          <a:xfrm>
            <a:off x="628651" y="3406873"/>
            <a:ext cx="2037215" cy="655094"/>
            <a:chOff x="6422907" y="3054382"/>
            <a:chExt cx="2540674" cy="873458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CD2AA6AE-8052-40A8-9BE3-BD9A16950BA0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1E0DBF-FBEC-21C1-E87D-CA361AF2256E}"/>
                </a:ext>
              </a:extLst>
            </p:cNvPr>
            <p:cNvSpPr txBox="1"/>
            <p:nvPr/>
          </p:nvSpPr>
          <p:spPr>
            <a:xfrm>
              <a:off x="6635614" y="3496954"/>
              <a:ext cx="2115256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Full Detector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D18299-1316-17FD-99BE-68CEB15389E2}"/>
              </a:ext>
            </a:extLst>
          </p:cNvPr>
          <p:cNvSpPr txBox="1"/>
          <p:nvPr/>
        </p:nvSpPr>
        <p:spPr>
          <a:xfrm>
            <a:off x="3699772" y="2429778"/>
            <a:ext cx="297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~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37684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68" y="4767262"/>
            <a:ext cx="2057400" cy="273844"/>
          </a:xfrm>
        </p:spPr>
        <p:txBody>
          <a:bodyPr/>
          <a:lstStyle/>
          <a:p>
            <a:fld id="{E9F420B2-EBC4-466C-BA3D-528752E8DD38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99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cs typeface="Calibri Light"/>
              </a:rPr>
              <a:t>Extended Maximum Likelihood</a:t>
            </a:r>
            <a:endParaRPr lang="en-US" sz="30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DB0C148-55B3-B011-148D-6CE1DCB46F2C}"/>
              </a:ext>
            </a:extLst>
          </p:cNvPr>
          <p:cNvSpPr txBox="1"/>
          <p:nvPr/>
        </p:nvSpPr>
        <p:spPr>
          <a:xfrm>
            <a:off x="644599" y="1268016"/>
            <a:ext cx="7761457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2"/>
            </a:pPr>
            <a:r>
              <a:rPr lang="en-US" dirty="0"/>
              <a:t>To account for finite size photosensors, integrate over area generating an additional Poisson-like term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EC8E0-E60D-93F9-DD47-E2CE76D97685}"/>
              </a:ext>
            </a:extLst>
          </p:cNvPr>
          <p:cNvGrpSpPr/>
          <p:nvPr/>
        </p:nvGrpSpPr>
        <p:grpSpPr>
          <a:xfrm>
            <a:off x="3613587" y="3237728"/>
            <a:ext cx="1727365" cy="885928"/>
            <a:chOff x="6422907" y="3054382"/>
            <a:chExt cx="2540674" cy="1181236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6BCA5B0E-F687-FC6C-5887-21253A4D8731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E0ABD2-64A6-7CE3-FCBA-A339740B973C}"/>
                </a:ext>
              </a:extLst>
            </p:cNvPr>
            <p:cNvSpPr txBox="1"/>
            <p:nvPr/>
          </p:nvSpPr>
          <p:spPr>
            <a:xfrm>
              <a:off x="6635614" y="3496954"/>
              <a:ext cx="21152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Likelihood per photon</a:t>
              </a:r>
            </a:p>
          </p:txBody>
        </p:sp>
      </p:grpSp>
      <p:graphicFrame>
        <p:nvGraphicFramePr>
          <p:cNvPr id="3" name="Table 16">
            <a:extLst>
              <a:ext uri="{FF2B5EF4-FFF2-40B4-BE49-F238E27FC236}">
                <a16:creationId xmlns:a16="http://schemas.microsoft.com/office/drawing/2014/main" id="{D45BF9B7-254F-6446-0F4E-6278CB3C0286}"/>
              </a:ext>
            </a:extLst>
          </p:cNvPr>
          <p:cNvGraphicFramePr>
            <a:graphicFrameLocks noGrp="1"/>
          </p:cNvGraphicFramePr>
          <p:nvPr/>
        </p:nvGraphicFramePr>
        <p:xfrm>
          <a:off x="5573987" y="2154957"/>
          <a:ext cx="323652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565">
                  <a:extLst>
                    <a:ext uri="{9D8B030D-6E8A-4147-A177-3AD203B41FA5}">
                      <a16:colId xmlns:a16="http://schemas.microsoft.com/office/drawing/2014/main" val="4247277983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74140527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838349636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973584448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883690176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978839780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2297073782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29725769"/>
                    </a:ext>
                  </a:extLst>
                </a:gridCol>
              </a:tblGrid>
              <a:tr h="26985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49605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  <a:p>
                      <a:pPr algn="ctr"/>
                      <a:r>
                        <a:rPr lang="en-US" sz="1000" dirty="0"/>
                        <a:t>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106714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9377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49471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14808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469012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44972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7883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0034F64-8F18-04F4-2357-F4F55DBE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65" y="2435798"/>
            <a:ext cx="4961930" cy="8019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C20E6C-29D5-5427-1E19-7DB10190104E}"/>
              </a:ext>
            </a:extLst>
          </p:cNvPr>
          <p:cNvGrpSpPr/>
          <p:nvPr/>
        </p:nvGrpSpPr>
        <p:grpSpPr>
          <a:xfrm>
            <a:off x="1898181" y="3237726"/>
            <a:ext cx="1631165" cy="885927"/>
            <a:chOff x="6422907" y="3054382"/>
            <a:chExt cx="2540674" cy="1181236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C4FF06CB-8215-38CF-8BD6-6D476963CCC5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0FEC48-FC07-8DA0-1E09-DF64CF27B045}"/>
                </a:ext>
              </a:extLst>
            </p:cNvPr>
            <p:cNvSpPr txBox="1"/>
            <p:nvPr/>
          </p:nvSpPr>
          <p:spPr>
            <a:xfrm>
              <a:off x="6635614" y="3496954"/>
              <a:ext cx="21152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Poisson-Like term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8B3AB-DBF5-3CB6-8859-12B7A273C811}"/>
              </a:ext>
            </a:extLst>
          </p:cNvPr>
          <p:cNvGrpSpPr/>
          <p:nvPr/>
        </p:nvGrpSpPr>
        <p:grpSpPr>
          <a:xfrm>
            <a:off x="406551" y="3237727"/>
            <a:ext cx="1248070" cy="1347592"/>
            <a:chOff x="6422907" y="3054382"/>
            <a:chExt cx="2540674" cy="1796788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DF48A6FE-2293-C1E7-5802-2A65E3DA426B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D0999-31FF-848E-AAFC-0DF985AF3D0D}"/>
                </a:ext>
              </a:extLst>
            </p:cNvPr>
            <p:cNvSpPr txBox="1"/>
            <p:nvPr/>
          </p:nvSpPr>
          <p:spPr>
            <a:xfrm>
              <a:off x="6635613" y="3496954"/>
              <a:ext cx="2115257" cy="1354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Finite Sensor Likelihood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754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938B2-AD27-44E9-90E5-3B13B8F5F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868" y="4767262"/>
            <a:ext cx="2057400" cy="273844"/>
          </a:xfrm>
        </p:spPr>
        <p:txBody>
          <a:bodyPr/>
          <a:lstStyle/>
          <a:p>
            <a:fld id="{E9F420B2-EBC4-466C-BA3D-528752E8DD38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403DC05-1B07-8627-4F46-49D3BD86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99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>
                <a:cs typeface="Calibri Light"/>
              </a:rPr>
              <a:t>Extended Maximum Likelihood</a:t>
            </a:r>
            <a:endParaRPr lang="en-US" sz="30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DB0C148-55B3-B011-148D-6CE1DCB46F2C}"/>
              </a:ext>
            </a:extLst>
          </p:cNvPr>
          <p:cNvSpPr txBox="1"/>
          <p:nvPr/>
        </p:nvSpPr>
        <p:spPr>
          <a:xfrm>
            <a:off x="644599" y="1268016"/>
            <a:ext cx="7761457" cy="34624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3"/>
            </a:pPr>
            <a:r>
              <a:rPr lang="en-US" dirty="0"/>
              <a:t>Combine finite size sensors likelihoods by multiplying them together</a:t>
            </a:r>
          </a:p>
        </p:txBody>
      </p:sp>
      <p:graphicFrame>
        <p:nvGraphicFramePr>
          <p:cNvPr id="3" name="Table 16">
            <a:extLst>
              <a:ext uri="{FF2B5EF4-FFF2-40B4-BE49-F238E27FC236}">
                <a16:creationId xmlns:a16="http://schemas.microsoft.com/office/drawing/2014/main" id="{D45BF9B7-254F-6446-0F4E-6278CB3C0286}"/>
              </a:ext>
            </a:extLst>
          </p:cNvPr>
          <p:cNvGraphicFramePr>
            <a:graphicFrameLocks noGrp="1"/>
          </p:cNvGraphicFramePr>
          <p:nvPr/>
        </p:nvGraphicFramePr>
        <p:xfrm>
          <a:off x="5576455" y="2172447"/>
          <a:ext cx="323652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565">
                  <a:extLst>
                    <a:ext uri="{9D8B030D-6E8A-4147-A177-3AD203B41FA5}">
                      <a16:colId xmlns:a16="http://schemas.microsoft.com/office/drawing/2014/main" val="4247277983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74140527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838349636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973584448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883690176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978839780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2297073782"/>
                    </a:ext>
                  </a:extLst>
                </a:gridCol>
                <a:gridCol w="404565">
                  <a:extLst>
                    <a:ext uri="{9D8B030D-6E8A-4147-A177-3AD203B41FA5}">
                      <a16:colId xmlns:a16="http://schemas.microsoft.com/office/drawing/2014/main" val="129725769"/>
                    </a:ext>
                  </a:extLst>
                </a:gridCol>
              </a:tblGrid>
              <a:tr h="269855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949605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106714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9377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749471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14808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469012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44972"/>
                  </a:ext>
                </a:extLst>
              </a:tr>
              <a:tr h="26222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78835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6C20E6C-29D5-5427-1E19-7DB10190104E}"/>
              </a:ext>
            </a:extLst>
          </p:cNvPr>
          <p:cNvGrpSpPr/>
          <p:nvPr/>
        </p:nvGrpSpPr>
        <p:grpSpPr>
          <a:xfrm>
            <a:off x="2213268" y="3237729"/>
            <a:ext cx="3304305" cy="655094"/>
            <a:chOff x="6422907" y="3054382"/>
            <a:chExt cx="2540674" cy="873458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C4FF06CB-8215-38CF-8BD6-6D476963CCC5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0FEC48-FC07-8DA0-1E09-DF64CF27B045}"/>
                </a:ext>
              </a:extLst>
            </p:cNvPr>
            <p:cNvSpPr txBox="1"/>
            <p:nvPr/>
          </p:nvSpPr>
          <p:spPr>
            <a:xfrm>
              <a:off x="6635614" y="3496954"/>
              <a:ext cx="2115257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Finite Sensor Likelihood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8B3AB-DBF5-3CB6-8859-12B7A273C811}"/>
              </a:ext>
            </a:extLst>
          </p:cNvPr>
          <p:cNvGrpSpPr/>
          <p:nvPr/>
        </p:nvGrpSpPr>
        <p:grpSpPr>
          <a:xfrm>
            <a:off x="246234" y="3217813"/>
            <a:ext cx="1248070" cy="1116759"/>
            <a:chOff x="6422907" y="3054382"/>
            <a:chExt cx="2540674" cy="1489011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DF48A6FE-2293-C1E7-5802-2A65E3DA426B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D0999-31FF-848E-AAFC-0DF985AF3D0D}"/>
                </a:ext>
              </a:extLst>
            </p:cNvPr>
            <p:cNvSpPr txBox="1"/>
            <p:nvPr/>
          </p:nvSpPr>
          <p:spPr>
            <a:xfrm>
              <a:off x="6635613" y="3496954"/>
              <a:ext cx="2115257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Full Likelihood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E64199C-DAC0-9CC2-E4A4-0694A0F1B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6" y="2409359"/>
            <a:ext cx="5241472" cy="8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47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CF3644D-6509-2063-FC0E-DDA85D39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45" y="2789861"/>
            <a:ext cx="5920546" cy="778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9B7B27-DA14-4DC9-B206-77AF5EC38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The Extended Maximum Likelihood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BEFD8-D9E2-4F62-B113-3C54CB77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37</a:t>
            </a:fld>
            <a:endParaRPr lang="en-US" dirty="0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A12F26D3-DE38-4BC3-9ECD-EA5086147C3A}"/>
              </a:ext>
            </a:extLst>
          </p:cNvPr>
          <p:cNvSpPr/>
          <p:nvPr/>
        </p:nvSpPr>
        <p:spPr>
          <a:xfrm rot="16200000">
            <a:off x="2013432" y="3093979"/>
            <a:ext cx="292100" cy="122227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95D3A4-F3B0-440F-9F00-D76F34735E97}"/>
              </a:ext>
            </a:extLst>
          </p:cNvPr>
          <p:cNvSpPr txBox="1"/>
          <p:nvPr/>
        </p:nvSpPr>
        <p:spPr>
          <a:xfrm>
            <a:off x="1464221" y="3890995"/>
            <a:ext cx="1390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Full Likelihood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1BCDBD-B6CF-D2EB-4FD0-6815BE5E9D6C}"/>
              </a:ext>
            </a:extLst>
          </p:cNvPr>
          <p:cNvGrpSpPr/>
          <p:nvPr/>
        </p:nvGrpSpPr>
        <p:grpSpPr>
          <a:xfrm>
            <a:off x="5498304" y="3559067"/>
            <a:ext cx="1970586" cy="885928"/>
            <a:chOff x="6422907" y="3054382"/>
            <a:chExt cx="2540674" cy="1181236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70815E98-156E-4869-B592-94F71E5F3E54}"/>
                </a:ext>
              </a:extLst>
            </p:cNvPr>
            <p:cNvSpPr/>
            <p:nvPr/>
          </p:nvSpPr>
          <p:spPr>
            <a:xfrm rot="16200000">
              <a:off x="7498510" y="1978779"/>
              <a:ext cx="389467" cy="2540674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7526E98-1FD6-49C9-BB39-07E112395542}"/>
                </a:ext>
              </a:extLst>
            </p:cNvPr>
            <p:cNvSpPr txBox="1"/>
            <p:nvPr/>
          </p:nvSpPr>
          <p:spPr>
            <a:xfrm>
              <a:off x="6635614" y="3496954"/>
              <a:ext cx="21152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Information per photon (</a:t>
              </a:r>
              <a:r>
                <a:rPr lang="en-US" sz="1500" dirty="0" err="1"/>
                <a:t>Hitnet</a:t>
              </a:r>
              <a:r>
                <a:rPr lang="en-US" sz="1500" dirty="0"/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252E61-F5C1-E5F4-4F85-AADE6021FD94}"/>
              </a:ext>
            </a:extLst>
          </p:cNvPr>
          <p:cNvGrpSpPr/>
          <p:nvPr/>
        </p:nvGrpSpPr>
        <p:grpSpPr>
          <a:xfrm>
            <a:off x="3169512" y="3559065"/>
            <a:ext cx="1871496" cy="1117512"/>
            <a:chOff x="9034834" y="3053378"/>
            <a:chExt cx="2495328" cy="1490015"/>
          </a:xfrm>
        </p:grpSpPr>
        <p:sp>
          <p:nvSpPr>
            <p:cNvPr id="45" name="Left Brace 44">
              <a:extLst>
                <a:ext uri="{FF2B5EF4-FFF2-40B4-BE49-F238E27FC236}">
                  <a16:creationId xmlns:a16="http://schemas.microsoft.com/office/drawing/2014/main" id="{F52C78AF-2816-41F5-B6BB-3BE5012003AF}"/>
                </a:ext>
              </a:extLst>
            </p:cNvPr>
            <p:cNvSpPr/>
            <p:nvPr/>
          </p:nvSpPr>
          <p:spPr>
            <a:xfrm rot="16200000">
              <a:off x="10087764" y="2000448"/>
              <a:ext cx="389467" cy="2495328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AC2D58C-456A-458C-AAFA-AF32B57D426D}"/>
                </a:ext>
              </a:extLst>
            </p:cNvPr>
            <p:cNvSpPr txBox="1"/>
            <p:nvPr/>
          </p:nvSpPr>
          <p:spPr>
            <a:xfrm>
              <a:off x="9224869" y="3496954"/>
              <a:ext cx="2115257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Multi-sensor Info</a:t>
              </a:r>
            </a:p>
            <a:p>
              <a:pPr algn="ctr"/>
              <a:r>
                <a:rPr lang="en-US" sz="1500" dirty="0"/>
                <a:t>(</a:t>
              </a:r>
              <a:r>
                <a:rPr lang="en-US" sz="1500" dirty="0" err="1"/>
                <a:t>Chargenet</a:t>
              </a:r>
              <a:r>
                <a:rPr lang="en-US" sz="1500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">
                <a:extLst>
                  <a:ext uri="{FF2B5EF4-FFF2-40B4-BE49-F238E27FC236}">
                    <a16:creationId xmlns:a16="http://schemas.microsoft.com/office/drawing/2014/main" id="{E36A660B-A369-2259-F9C4-AEB2CCCC2F72}"/>
                  </a:ext>
                </a:extLst>
              </p:cNvPr>
              <p:cNvSpPr txBox="1"/>
              <p:nvPr/>
            </p:nvSpPr>
            <p:spPr>
              <a:xfrm>
                <a:off x="628650" y="1268016"/>
                <a:ext cx="7761457" cy="173124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We rewrite the full likelihood in a less intuitive, but functionally equivalent way:</a:t>
                </a:r>
              </a:p>
              <a:p>
                <a:endParaRPr lang="en-US" dirty="0"/>
              </a:p>
              <a:p>
                <a:r>
                  <a:rPr lang="en-US" dirty="0"/>
                  <a:t>The full likelihood space is built with two densely connected networks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err="1"/>
                  <a:t>Chargenet</a:t>
                </a:r>
                <a:r>
                  <a:rPr lang="en-US" dirty="0"/>
                  <a:t>: Likelihood utilizing ‘calorimetric’ information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err="1"/>
                  <a:t>Hitnet</a:t>
                </a:r>
                <a:r>
                  <a:rPr lang="en-US" dirty="0"/>
                  <a:t>:  Likelihood utilizing single photon information (over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photons)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">
                <a:extLst>
                  <a:ext uri="{FF2B5EF4-FFF2-40B4-BE49-F238E27FC236}">
                    <a16:creationId xmlns:a16="http://schemas.microsoft.com/office/drawing/2014/main" id="{E36A660B-A369-2259-F9C4-AEB2CCCC2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268016"/>
                <a:ext cx="7761457" cy="1731243"/>
              </a:xfrm>
              <a:prstGeom prst="rect">
                <a:avLst/>
              </a:prstGeom>
              <a:blipFill>
                <a:blip r:embed="rId3"/>
                <a:stretch>
                  <a:fillRect l="-943" t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86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Observation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Detector readout</a:t>
                </a:r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[many photons]</a:t>
                </a:r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C7CCE1-C864-3FCF-1182-73432675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79420"/>
          </a:xfrm>
        </p:spPr>
        <p:txBody>
          <a:bodyPr>
            <a:normAutofit/>
          </a:bodyPr>
          <a:lstStyle/>
          <a:p>
            <a:r>
              <a:rPr lang="en-US" dirty="0"/>
              <a:t>Event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</p:spPr>
            <p:txBody>
              <a:bodyPr/>
              <a:lstStyle/>
              <a:p>
                <a:pPr marL="139700" indent="0" algn="ctr">
                  <a:buNone/>
                </a:pPr>
                <a:r>
                  <a:rPr lang="en-US" dirty="0"/>
                  <a:t>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r>
                  <a:rPr lang="en-US" dirty="0"/>
                  <a:t>Particle type &amp; kinematics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[PID, q, p]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  <a:blipFill>
                <a:blip r:embed="rId3"/>
                <a:stretch>
                  <a:fillRect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EDD2F-2E9C-CC58-D913-F09BC682D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D35B6A-054F-4EBF-D863-78C76C58889D}"/>
              </a:ext>
            </a:extLst>
          </p:cNvPr>
          <p:cNvGrpSpPr/>
          <p:nvPr/>
        </p:nvGrpSpPr>
        <p:grpSpPr>
          <a:xfrm>
            <a:off x="984992" y="2549709"/>
            <a:ext cx="1977081" cy="1093786"/>
            <a:chOff x="4727283" y="2975442"/>
            <a:chExt cx="1977081" cy="109378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4FCCA3B-C78C-CD30-7545-1E571C4AC6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3403" y="297544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/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77B1A3-A845-C59A-A132-13D44487A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9" t="20263" r="7413" b="38287"/>
          <a:stretch/>
        </p:blipFill>
        <p:spPr>
          <a:xfrm>
            <a:off x="6167277" y="2449500"/>
            <a:ext cx="2113715" cy="1296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31B03F-9780-AAC9-0252-46F9080A7A1F}"/>
              </a:ext>
            </a:extLst>
          </p:cNvPr>
          <p:cNvSpPr/>
          <p:nvPr/>
        </p:nvSpPr>
        <p:spPr>
          <a:xfrm>
            <a:off x="6167277" y="2448423"/>
            <a:ext cx="888928" cy="23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/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Gadugi" panose="020B0502040204020203" pitchFamily="34" charset="0"/>
                  <a:ea typeface="Gadugi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0731080-9367-E5A5-5DCB-97AA096DCFD9}"/>
              </a:ext>
            </a:extLst>
          </p:cNvPr>
          <p:cNvSpPr/>
          <p:nvPr/>
        </p:nvSpPr>
        <p:spPr>
          <a:xfrm>
            <a:off x="6167277" y="2437296"/>
            <a:ext cx="2091020" cy="130870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6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Observation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Detector readout</a:t>
                </a:r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[many photons]</a:t>
                </a:r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C7CCE1-C864-3FCF-1182-73432675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79420"/>
          </a:xfrm>
        </p:spPr>
        <p:txBody>
          <a:bodyPr>
            <a:normAutofit/>
          </a:bodyPr>
          <a:lstStyle/>
          <a:p>
            <a:r>
              <a:rPr lang="en-US" dirty="0"/>
              <a:t>Event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</p:spPr>
            <p:txBody>
              <a:bodyPr/>
              <a:lstStyle/>
              <a:p>
                <a:pPr marL="139700" indent="0" algn="ctr">
                  <a:buNone/>
                </a:pPr>
                <a:r>
                  <a:rPr lang="en-US" dirty="0"/>
                  <a:t>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r>
                  <a:rPr lang="en-US" dirty="0"/>
                  <a:t>Particle type &amp; kinematics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[PID, q, p]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  <a:blipFill>
                <a:blip r:embed="rId3"/>
                <a:stretch>
                  <a:fillRect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EDD2F-2E9C-CC58-D913-F09BC682D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D35B6A-054F-4EBF-D863-78C76C58889D}"/>
              </a:ext>
            </a:extLst>
          </p:cNvPr>
          <p:cNvGrpSpPr/>
          <p:nvPr/>
        </p:nvGrpSpPr>
        <p:grpSpPr>
          <a:xfrm>
            <a:off x="984992" y="2549709"/>
            <a:ext cx="1977081" cy="1093786"/>
            <a:chOff x="4727283" y="2975442"/>
            <a:chExt cx="1977081" cy="109378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4FCCA3B-C78C-CD30-7545-1E571C4AC6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3403" y="297544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/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77B1A3-A845-C59A-A132-13D44487A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9" t="20263" r="7413" b="38287"/>
          <a:stretch/>
        </p:blipFill>
        <p:spPr>
          <a:xfrm>
            <a:off x="6167277" y="2449500"/>
            <a:ext cx="2113715" cy="1296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31B03F-9780-AAC9-0252-46F9080A7A1F}"/>
              </a:ext>
            </a:extLst>
          </p:cNvPr>
          <p:cNvSpPr/>
          <p:nvPr/>
        </p:nvSpPr>
        <p:spPr>
          <a:xfrm>
            <a:off x="6167277" y="2448423"/>
            <a:ext cx="888928" cy="23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/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Gadugi" panose="020B0502040204020203" pitchFamily="34" charset="0"/>
                  <a:ea typeface="Gadugi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0731080-9367-E5A5-5DCB-97AA096DCFD9}"/>
              </a:ext>
            </a:extLst>
          </p:cNvPr>
          <p:cNvSpPr/>
          <p:nvPr/>
        </p:nvSpPr>
        <p:spPr>
          <a:xfrm>
            <a:off x="6167277" y="2437296"/>
            <a:ext cx="2091020" cy="130870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A0B3294E-56C6-3D64-5E00-A5C467CADC1F}"/>
              </a:ext>
            </a:extLst>
          </p:cNvPr>
          <p:cNvSpPr/>
          <p:nvPr/>
        </p:nvSpPr>
        <p:spPr>
          <a:xfrm>
            <a:off x="2447968" y="1467954"/>
            <a:ext cx="4432584" cy="451049"/>
          </a:xfrm>
          <a:prstGeom prst="curvedDownArrow">
            <a:avLst>
              <a:gd name="adj1" fmla="val 80286"/>
              <a:gd name="adj2" fmla="val 159767"/>
              <a:gd name="adj3" fmla="val 6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367AB6-D54B-707F-1500-B1CC999CA22E}"/>
              </a:ext>
            </a:extLst>
          </p:cNvPr>
          <p:cNvSpPr txBox="1">
            <a:spLocks/>
          </p:cNvSpPr>
          <p:nvPr/>
        </p:nvSpPr>
        <p:spPr>
          <a:xfrm>
            <a:off x="2913975" y="1599176"/>
            <a:ext cx="3116275" cy="77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 algn="ctr">
              <a:buFont typeface="Open Sans"/>
              <a:buNone/>
            </a:pPr>
            <a:r>
              <a:rPr lang="en-US" dirty="0"/>
              <a:t>Markov Chain Monte Carlo Simulation</a:t>
            </a:r>
          </a:p>
        </p:txBody>
      </p:sp>
    </p:spTree>
    <p:extLst>
      <p:ext uri="{BB962C8B-B14F-4D97-AF65-F5344CB8AC3E}">
        <p14:creationId xmlns:p14="http://schemas.microsoft.com/office/powerpoint/2010/main" val="72155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8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Observation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endParaRPr lang="en-US" dirty="0"/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Detector readout</a:t>
                </a:r>
              </a:p>
              <a:p>
                <a:pPr marL="139700" indent="0" algn="ctr">
                  <a:buFont typeface="Open Sans"/>
                  <a:buNone/>
                </a:pPr>
                <a:r>
                  <a:rPr lang="en-US" dirty="0"/>
                  <a:t>[many photons]</a:t>
                </a:r>
              </a:p>
            </p:txBody>
          </p:sp>
        </mc:Choice>
        <mc:Fallback xmlns="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0B20B309-F32A-595D-E9FB-4C8A7BE18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631" y="1861597"/>
                <a:ext cx="3116275" cy="27678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C7CCE1-C864-3FCF-1182-73432675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79420"/>
          </a:xfrm>
        </p:spPr>
        <p:txBody>
          <a:bodyPr>
            <a:normAutofit/>
          </a:bodyPr>
          <a:lstStyle/>
          <a:p>
            <a:r>
              <a:rPr lang="en-US" dirty="0"/>
              <a:t>Event Reconstruction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</p:spPr>
            <p:txBody>
              <a:bodyPr/>
              <a:lstStyle/>
              <a:p>
                <a:pPr marL="139700" indent="0" algn="ctr">
                  <a:buNone/>
                </a:pPr>
                <a:r>
                  <a:rPr lang="en-US" dirty="0"/>
                  <a:t>Hypothesis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r>
                  <a:rPr lang="en-US" dirty="0"/>
                  <a:t>Particle type &amp; kinematics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[PID, q, p]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7AB252-4EC0-67F7-E69F-4BEC7EED0F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6483" y="1861597"/>
                <a:ext cx="3116275" cy="2767802"/>
              </a:xfrm>
              <a:blipFill>
                <a:blip r:embed="rId3"/>
                <a:stretch>
                  <a:fillRect r="-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EDD2F-2E9C-CC58-D913-F09BC682D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D35B6A-054F-4EBF-D863-78C76C58889D}"/>
              </a:ext>
            </a:extLst>
          </p:cNvPr>
          <p:cNvGrpSpPr/>
          <p:nvPr/>
        </p:nvGrpSpPr>
        <p:grpSpPr>
          <a:xfrm>
            <a:off x="984992" y="2549709"/>
            <a:ext cx="1977081" cy="1093786"/>
            <a:chOff x="4727283" y="2975442"/>
            <a:chExt cx="1977081" cy="109378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4FCCA3B-C78C-CD30-7545-1E571C4AC6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3403" y="2975442"/>
              <a:ext cx="1210961" cy="525376"/>
            </a:xfrm>
            <a:prstGeom prst="straightConnector1">
              <a:avLst/>
            </a:prstGeom>
            <a:ln w="76200">
              <a:solidFill>
                <a:schemeClr val="tx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/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1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69A9DD8-F0EB-6C35-D6A2-8CF1F481D7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7283" y="3154828"/>
                  <a:ext cx="914400" cy="914400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77B1A3-A845-C59A-A132-13D44487A0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9" t="20263" r="7413" b="38287"/>
          <a:stretch/>
        </p:blipFill>
        <p:spPr>
          <a:xfrm>
            <a:off x="6167277" y="2449500"/>
            <a:ext cx="2113715" cy="12965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31B03F-9780-AAC9-0252-46F9080A7A1F}"/>
              </a:ext>
            </a:extLst>
          </p:cNvPr>
          <p:cNvSpPr/>
          <p:nvPr/>
        </p:nvSpPr>
        <p:spPr>
          <a:xfrm>
            <a:off x="6167277" y="2448423"/>
            <a:ext cx="888928" cy="233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/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𝛽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Gadugi" panose="020B0502040204020203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Gadugi" panose="020B0502040204020203" pitchFamily="34" charset="0"/>
                  <a:ea typeface="Gadugi" panose="020B05020402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738D9E-9E9A-14DD-DA2D-2B059CE62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670" y="2437296"/>
                <a:ext cx="73095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0731080-9367-E5A5-5DCB-97AA096DCFD9}"/>
              </a:ext>
            </a:extLst>
          </p:cNvPr>
          <p:cNvSpPr/>
          <p:nvPr/>
        </p:nvSpPr>
        <p:spPr>
          <a:xfrm>
            <a:off x="6167277" y="2437296"/>
            <a:ext cx="2091020" cy="130870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A0B3294E-56C6-3D64-5E00-A5C467CADC1F}"/>
              </a:ext>
            </a:extLst>
          </p:cNvPr>
          <p:cNvSpPr/>
          <p:nvPr/>
        </p:nvSpPr>
        <p:spPr>
          <a:xfrm>
            <a:off x="2447968" y="1467954"/>
            <a:ext cx="4432584" cy="451049"/>
          </a:xfrm>
          <a:prstGeom prst="curvedDownArrow">
            <a:avLst>
              <a:gd name="adj1" fmla="val 80286"/>
              <a:gd name="adj2" fmla="val 159767"/>
              <a:gd name="adj3" fmla="val 6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367AB6-D54B-707F-1500-B1CC999CA22E}"/>
              </a:ext>
            </a:extLst>
          </p:cNvPr>
          <p:cNvSpPr txBox="1">
            <a:spLocks/>
          </p:cNvSpPr>
          <p:nvPr/>
        </p:nvSpPr>
        <p:spPr>
          <a:xfrm>
            <a:off x="2913975" y="1599176"/>
            <a:ext cx="3116275" cy="77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39700" indent="0" algn="ctr">
              <a:buFont typeface="Open Sans"/>
              <a:buNone/>
            </a:pPr>
            <a:r>
              <a:rPr lang="en-US" dirty="0"/>
              <a:t>Markov Chain Monte Carlo Simulation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19CF1C56-9401-1957-A1A0-A20A63D84BC7}"/>
              </a:ext>
            </a:extLst>
          </p:cNvPr>
          <p:cNvSpPr/>
          <p:nvPr/>
        </p:nvSpPr>
        <p:spPr>
          <a:xfrm>
            <a:off x="3090994" y="2719472"/>
            <a:ext cx="2852402" cy="77575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Techniques?</a:t>
            </a:r>
          </a:p>
        </p:txBody>
      </p:sp>
    </p:spTree>
    <p:extLst>
      <p:ext uri="{BB962C8B-B14F-4D97-AF65-F5344CB8AC3E}">
        <p14:creationId xmlns:p14="http://schemas.microsoft.com/office/powerpoint/2010/main" val="105019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7C16-E436-7EED-B25B-8A0F6EA9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56573-3CDB-693F-7C8A-FC12DF08F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None/>
            </a:pPr>
            <a:r>
              <a:rPr lang="en-US" dirty="0">
                <a:solidFill>
                  <a:schemeClr val="bg2"/>
                </a:solidFill>
              </a:rPr>
              <a:t>1. ML &amp; Event Reconstruction</a:t>
            </a:r>
          </a:p>
          <a:p>
            <a:pPr marL="228600" indent="0">
              <a:buNone/>
            </a:pPr>
            <a:endParaRPr lang="en-US" dirty="0"/>
          </a:p>
          <a:p>
            <a:pPr marL="228600" indent="0">
              <a:buNone/>
            </a:pPr>
            <a:r>
              <a:rPr lang="en-US" dirty="0"/>
              <a:t>2. </a:t>
            </a:r>
            <a:r>
              <a:rPr lang="en-US" dirty="0" err="1"/>
              <a:t>LiquidO</a:t>
            </a:r>
            <a:r>
              <a:rPr lang="en-US" dirty="0"/>
              <a:t> &amp; CLOUD</a:t>
            </a:r>
          </a:p>
          <a:p>
            <a:pPr marL="228600" indent="0">
              <a:buSzPct val="70000"/>
              <a:buNone/>
            </a:pPr>
            <a:endParaRPr lang="en-US" dirty="0"/>
          </a:p>
          <a:p>
            <a:pPr marL="228600" indent="0">
              <a:buSzPct val="70000"/>
              <a:buNone/>
            </a:pPr>
            <a:r>
              <a:rPr lang="en-US" dirty="0">
                <a:solidFill>
                  <a:schemeClr val="bg2"/>
                </a:solidFill>
              </a:rPr>
              <a:t>3. ML Technique</a:t>
            </a:r>
          </a:p>
          <a:p>
            <a:pPr marL="228600" indent="0">
              <a:buSzPct val="70000"/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228600" indent="0">
              <a:buSzPct val="70000"/>
              <a:buNone/>
            </a:pPr>
            <a:r>
              <a:rPr lang="en-US" dirty="0">
                <a:solidFill>
                  <a:schemeClr val="bg2"/>
                </a:solidFill>
              </a:rPr>
              <a:t>4.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F33AC-35DE-820C-9C32-F52B965D50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199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094C4A3-1CA8-F66B-6D3B-7EA44AD20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482" y="1718087"/>
            <a:ext cx="2058331" cy="3288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AF053-FA8B-0AD9-CA47-57889565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821300"/>
          </a:xfrm>
        </p:spPr>
        <p:txBody>
          <a:bodyPr/>
          <a:lstStyle/>
          <a:p>
            <a:r>
              <a:rPr lang="en-US" dirty="0"/>
              <a:t>Observations in </a:t>
            </a:r>
            <a:r>
              <a:rPr lang="en-US" dirty="0" err="1"/>
              <a:t>LiquidO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5768-B483-D1DE-F71C-E55690519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6325"/>
            <a:ext cx="8520600" cy="594732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Particle tracking with an opaque scintillator and wavelength shifting fibers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40637-41D9-40EB-064D-6759C72EA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FC9156-F17C-E0A5-C14E-943E5918C6CE}"/>
              </a:ext>
            </a:extLst>
          </p:cNvPr>
          <p:cNvGrpSpPr>
            <a:grpSpLocks noChangeAspect="1"/>
          </p:cNvGrpSpPr>
          <p:nvPr/>
        </p:nvGrpSpPr>
        <p:grpSpPr>
          <a:xfrm>
            <a:off x="4518695" y="1981014"/>
            <a:ext cx="3995381" cy="2421247"/>
            <a:chOff x="1359785" y="2778136"/>
            <a:chExt cx="5635019" cy="34148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5217BD-F520-6EFE-73C9-F3C5778B7B42}"/>
                </a:ext>
              </a:extLst>
            </p:cNvPr>
            <p:cNvSpPr/>
            <p:nvPr/>
          </p:nvSpPr>
          <p:spPr>
            <a:xfrm>
              <a:off x="5985121" y="3805696"/>
              <a:ext cx="257982" cy="1863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56FF7C5-2C6D-FE9A-F4BD-E0F3B82DEC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65544" y="2778136"/>
              <a:ext cx="5629156" cy="3414886"/>
              <a:chOff x="20276775" y="5311349"/>
              <a:chExt cx="8283167" cy="5154065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84A1D46-1D0A-7599-A78F-8A72E07B78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276775" y="5311349"/>
                <a:ext cx="8283167" cy="5154065"/>
                <a:chOff x="20743333" y="4940190"/>
                <a:chExt cx="5498402" cy="342129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4091685-DFDC-92F5-F42A-E3E7D4BA7841}"/>
                    </a:ext>
                  </a:extLst>
                </p:cNvPr>
                <p:cNvGrpSpPr/>
                <p:nvPr/>
              </p:nvGrpSpPr>
              <p:grpSpPr>
                <a:xfrm>
                  <a:off x="20743333" y="4940190"/>
                  <a:ext cx="5498402" cy="3416264"/>
                  <a:chOff x="20743333" y="4940190"/>
                  <a:chExt cx="5498402" cy="3416264"/>
                </a:xfrm>
              </p:grpSpPr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865AC9B2-1333-BBAD-C5F1-8454D8800F4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51699" t="20263" r="7413" b="31610"/>
                  <a:stretch/>
                </p:blipFill>
                <p:spPr>
                  <a:xfrm>
                    <a:off x="24500208" y="4958850"/>
                    <a:ext cx="1726285" cy="1214465"/>
                  </a:xfrm>
                  <a:prstGeom prst="rect">
                    <a:avLst/>
                  </a:prstGeom>
                </p:spPr>
              </p:pic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74E1A0D-4C8F-D781-8C12-96E74EC4A637}"/>
                      </a:ext>
                    </a:extLst>
                  </p:cNvPr>
                  <p:cNvGrpSpPr/>
                  <p:nvPr/>
                </p:nvGrpSpPr>
                <p:grpSpPr>
                  <a:xfrm>
                    <a:off x="20743333" y="4940190"/>
                    <a:ext cx="3754330" cy="3396668"/>
                    <a:chOff x="7782557" y="1460406"/>
                    <a:chExt cx="2062273" cy="1950658"/>
                  </a:xfrm>
                </p:grpSpPr>
                <p:pic>
                  <p:nvPicPr>
                    <p:cNvPr id="32" name="Picture 31">
                      <a:extLst>
                        <a:ext uri="{FF2B5EF4-FFF2-40B4-BE49-F238E27FC236}">
                          <a16:creationId xmlns:a16="http://schemas.microsoft.com/office/drawing/2014/main" id="{404F241F-6301-6FE0-7D98-D3E4722AD3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17662" t="16724" r="1" b="541"/>
                    <a:stretch/>
                  </p:blipFill>
                  <p:spPr>
                    <a:xfrm>
                      <a:off x="7784351" y="1464101"/>
                      <a:ext cx="2060479" cy="194696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93D34017-64F7-9706-188D-9A21AF1B65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82557" y="1460406"/>
                      <a:ext cx="948257" cy="23020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adugi" panose="020B0502040204020203" pitchFamily="34" charset="0"/>
                        <a:ea typeface="Gadugi" panose="020B0502040204020203" pitchFamily="34" charset="0"/>
                        <a:cs typeface="+mn-cs"/>
                      </a:endParaRPr>
                    </a:p>
                  </p:txBody>
                </p:sp>
              </p:grpSp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C6F6107D-07FE-ED9D-B99B-FA6427572C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0813" t="15545" r="48186"/>
                  <a:stretch/>
                </p:blipFill>
                <p:spPr>
                  <a:xfrm>
                    <a:off x="24509637" y="6224037"/>
                    <a:ext cx="1732098" cy="21324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39E1A35A-FCDE-54C0-C65D-5FAB2787D4E3}"/>
                    </a:ext>
                  </a:extLst>
                </p:cNvPr>
                <p:cNvGrpSpPr/>
                <p:nvPr/>
              </p:nvGrpSpPr>
              <p:grpSpPr>
                <a:xfrm>
                  <a:off x="20743333" y="4943159"/>
                  <a:ext cx="5498399" cy="3418322"/>
                  <a:chOff x="20743333" y="4943159"/>
                  <a:chExt cx="5498399" cy="3418322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12213554-DB14-451B-7C6A-8CF26833FC54}"/>
                      </a:ext>
                    </a:extLst>
                  </p:cNvPr>
                  <p:cNvSpPr/>
                  <p:nvPr/>
                </p:nvSpPr>
                <p:spPr>
                  <a:xfrm>
                    <a:off x="20743333" y="4943159"/>
                    <a:ext cx="5498399" cy="3398973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06613685-6729-95F7-B3AB-0D5D607C1685}"/>
                      </a:ext>
                    </a:extLst>
                  </p:cNvPr>
                  <p:cNvCxnSpPr/>
                  <p:nvPr/>
                </p:nvCxnSpPr>
                <p:spPr>
                  <a:xfrm>
                    <a:off x="24497663" y="4959820"/>
                    <a:ext cx="0" cy="340166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F4BD9C8B-E354-EE1F-4659-CD53961340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493596" y="6216421"/>
                    <a:ext cx="1748136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703EE8-CDBB-3441-02BC-7E1CE2FCCB53}"/>
                  </a:ext>
                </a:extLst>
              </p:cNvPr>
              <p:cNvSpPr/>
              <p:nvPr/>
            </p:nvSpPr>
            <p:spPr>
              <a:xfrm>
                <a:off x="26022557" y="5349899"/>
                <a:ext cx="1064735" cy="2833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C0A70E7-7C3C-1F4B-CC59-68D231FAE816}"/>
                      </a:ext>
                    </a:extLst>
                  </p:cNvPr>
                  <p:cNvSpPr txBox="1"/>
                  <p:nvPr/>
                </p:nvSpPr>
                <p:spPr>
                  <a:xfrm>
                    <a:off x="25950592" y="5321043"/>
                    <a:ext cx="875519" cy="8579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Gadugi" panose="020B0502040204020203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Gadugi" panose="020B0502040204020203" pitchFamily="34" charset="0"/>
                                  <a:cs typeface="+mn-cs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Gadugi" panose="020B0502040204020203" pitchFamily="34" charset="0"/>
                                  <a:cs typeface="+mn-cs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adugi" panose="020B0502040204020203" pitchFamily="34" charset="0"/>
                      <a:ea typeface="Gadugi" panose="020B0502040204020203" pitchFamily="34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8C0A70E7-7C3C-1F4B-CC59-68D231FAE8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50592" y="5321043"/>
                    <a:ext cx="875519" cy="85797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1429" r="-15714" b="-378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1F85BD-68E9-7402-71C5-369036ADDC84}"/>
                  </a:ext>
                </a:extLst>
              </p:cNvPr>
              <p:cNvSpPr/>
              <p:nvPr/>
            </p:nvSpPr>
            <p:spPr>
              <a:xfrm>
                <a:off x="26007387" y="7350293"/>
                <a:ext cx="1064733" cy="28333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FBEBCD5-9FC4-DEFC-C5EB-185D7828B341}"/>
                    </a:ext>
                  </a:extLst>
                </p:cNvPr>
                <p:cNvSpPr txBox="1"/>
                <p:nvPr/>
              </p:nvSpPr>
              <p:spPr>
                <a:xfrm>
                  <a:off x="5250464" y="4055675"/>
                  <a:ext cx="460944" cy="5684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adugi" panose="020B0502040204020203" pitchFamily="34" charset="0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dugi" panose="020B0502040204020203" pitchFamily="34" charset="0"/>
                    <a:ea typeface="Gadugi" panose="020B0502040204020203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FBEBCD5-9FC4-DEFC-C5EB-185D7828B3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0464" y="4055675"/>
                  <a:ext cx="460944" cy="568463"/>
                </a:xfrm>
                <a:prstGeom prst="rect">
                  <a:avLst/>
                </a:prstGeom>
                <a:blipFill>
                  <a:blip r:embed="rId6"/>
                  <a:stretch>
                    <a:fillRect l="-5660" r="-9434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3BC159-5A62-091B-CFBA-7199229C32C6}"/>
                    </a:ext>
                  </a:extLst>
                </p:cNvPr>
                <p:cNvSpPr txBox="1"/>
                <p:nvPr/>
              </p:nvSpPr>
              <p:spPr>
                <a:xfrm>
                  <a:off x="1430235" y="2784924"/>
                  <a:ext cx="1546430" cy="1214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Gadugi" panose="020B0502040204020203" pitchFamily="34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Gadugi" panose="020B0502040204020203" pitchFamily="34" charset="0"/>
                                <a:cs typeface="+mn-cs"/>
                              </a:rPr>
                              <m:t>𝛽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Gadugi" panose="020B0502040204020203" pitchFamily="34" charset="0"/>
                                <a:cs typeface="+mn-cs"/>
                              </a:rPr>
                              <m:t>+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adugi" panose="020B0502040204020203" pitchFamily="34" charset="0"/>
                            <a:cs typeface="+mn-cs"/>
                          </a:rPr>
                          <m:t> &amp; 2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Gadugi" panose="020B0502040204020203" pitchFamily="34" charset="0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dugi" panose="020B0502040204020203" pitchFamily="34" charset="0"/>
                    <a:ea typeface="Gadugi" panose="020B0502040204020203" pitchFamily="34" charset="0"/>
                    <a:cs typeface="+mn-cs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dugi" panose="020B0502040204020203" pitchFamily="34" charset="0"/>
                    <a:ea typeface="Gadugi" panose="020B0502040204020203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43BC159-5A62-091B-CFBA-7199229C32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235" y="2784924"/>
                  <a:ext cx="1546430" cy="1214021"/>
                </a:xfrm>
                <a:prstGeom prst="rect">
                  <a:avLst/>
                </a:prstGeom>
                <a:blipFill>
                  <a:blip r:embed="rId7"/>
                  <a:stretch>
                    <a:fillRect l="-4444" r="-1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C8406B-AC43-932C-692A-59968AB583B5}"/>
                </a:ext>
              </a:extLst>
            </p:cNvPr>
            <p:cNvSpPr/>
            <p:nvPr/>
          </p:nvSpPr>
          <p:spPr>
            <a:xfrm>
              <a:off x="2405270" y="5314792"/>
              <a:ext cx="1767334" cy="28965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6024BC-55DD-5E5D-6FCD-03BC0FD0FB96}"/>
                </a:ext>
              </a:extLst>
            </p:cNvPr>
            <p:cNvSpPr txBox="1"/>
            <p:nvPr/>
          </p:nvSpPr>
          <p:spPr>
            <a:xfrm>
              <a:off x="1359785" y="5209818"/>
              <a:ext cx="3833955" cy="40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Photons absorbed in Fiber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1990DA-F78F-D37F-D0EE-A0998A3D0DB2}"/>
                </a:ext>
              </a:extLst>
            </p:cNvPr>
            <p:cNvGrpSpPr/>
            <p:nvPr/>
          </p:nvGrpSpPr>
          <p:grpSpPr>
            <a:xfrm>
              <a:off x="5683506" y="3576644"/>
              <a:ext cx="814243" cy="234713"/>
              <a:chOff x="5717940" y="3653164"/>
              <a:chExt cx="814243" cy="234713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F7E4D34-9B1B-E39C-9B49-87F83F170A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5025" y="3770520"/>
                <a:ext cx="787158" cy="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E49104-D901-45A6-282F-BDEBEBBBDB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7940" y="3653164"/>
                <a:ext cx="0" cy="234713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FE52DF3-EA69-0B06-6974-B8A3DD4035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2183" y="3653164"/>
                <a:ext cx="0" cy="234713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95000"/>
                    <a:lumOff val="5000"/>
                  </a:sys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A4D9B5-261A-1F4E-8394-DB06CA4D1547}"/>
                </a:ext>
              </a:extLst>
            </p:cNvPr>
            <p:cNvSpPr/>
            <p:nvPr/>
          </p:nvSpPr>
          <p:spPr>
            <a:xfrm>
              <a:off x="5999506" y="3812010"/>
              <a:ext cx="210892" cy="21854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02D1B9-CC15-FE70-7C4F-B59F478EDBB1}"/>
                </a:ext>
              </a:extLst>
            </p:cNvPr>
            <p:cNvSpPr txBox="1"/>
            <p:nvPr/>
          </p:nvSpPr>
          <p:spPr>
            <a:xfrm>
              <a:off x="5227469" y="3680945"/>
              <a:ext cx="1767335" cy="40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~10 cm</a:t>
              </a: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9A945BF-BCE8-F2FF-9EDE-0A8775A86611}"/>
              </a:ext>
            </a:extLst>
          </p:cNvPr>
          <p:cNvSpPr txBox="1">
            <a:spLocks/>
          </p:cNvSpPr>
          <p:nvPr/>
        </p:nvSpPr>
        <p:spPr>
          <a:xfrm>
            <a:off x="4518695" y="4348495"/>
            <a:ext cx="4003998" cy="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en-US" sz="1600" dirty="0" err="1"/>
              <a:t>LiquidO</a:t>
            </a:r>
            <a:r>
              <a:rPr lang="en-US" sz="1600" dirty="0"/>
              <a:t> event display for MeV scale particle interactions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A8FA50-58C8-AF61-3A13-0F17C30C1733}"/>
              </a:ext>
            </a:extLst>
          </p:cNvPr>
          <p:cNvCxnSpPr/>
          <p:nvPr/>
        </p:nvCxnSpPr>
        <p:spPr>
          <a:xfrm>
            <a:off x="1909089" y="2505405"/>
            <a:ext cx="7215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6EAA21A-1A4A-A19A-6C7C-A2F4FD0F7A64}"/>
              </a:ext>
            </a:extLst>
          </p:cNvPr>
          <p:cNvSpPr txBox="1"/>
          <p:nvPr/>
        </p:nvSpPr>
        <p:spPr>
          <a:xfrm>
            <a:off x="7577" y="2336912"/>
            <a:ext cx="194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 Shifting Fiber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4E341EE-4A97-4DFE-9A13-116ABB84F3DD}"/>
              </a:ext>
            </a:extLst>
          </p:cNvPr>
          <p:cNvCxnSpPr>
            <a:cxnSpLocks/>
          </p:cNvCxnSpPr>
          <p:nvPr/>
        </p:nvCxnSpPr>
        <p:spPr>
          <a:xfrm>
            <a:off x="1909089" y="3099469"/>
            <a:ext cx="4107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3E92354-8EC8-1BF2-24AD-AE0B1870F5A5}"/>
              </a:ext>
            </a:extLst>
          </p:cNvPr>
          <p:cNvSpPr txBox="1"/>
          <p:nvPr/>
        </p:nvSpPr>
        <p:spPr>
          <a:xfrm>
            <a:off x="64149" y="2954143"/>
            <a:ext cx="1887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Scattering Scintillator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7D99B6-9109-D80E-E9DF-5DCF9DF0CF5F}"/>
              </a:ext>
            </a:extLst>
          </p:cNvPr>
          <p:cNvCxnSpPr>
            <a:cxnSpLocks/>
          </p:cNvCxnSpPr>
          <p:nvPr/>
        </p:nvCxnSpPr>
        <p:spPr>
          <a:xfrm flipV="1">
            <a:off x="1909089" y="3524034"/>
            <a:ext cx="971550" cy="255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9A5D7A8-88D4-F0BC-7E13-20F667E43075}"/>
              </a:ext>
            </a:extLst>
          </p:cNvPr>
          <p:cNvSpPr txBox="1"/>
          <p:nvPr/>
        </p:nvSpPr>
        <p:spPr>
          <a:xfrm>
            <a:off x="385450" y="3604016"/>
            <a:ext cx="1566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Scintillation Light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0A67A9D-1412-9C14-3CE8-E3EC1230F3CF}"/>
              </a:ext>
            </a:extLst>
          </p:cNvPr>
          <p:cNvCxnSpPr/>
          <p:nvPr/>
        </p:nvCxnSpPr>
        <p:spPr>
          <a:xfrm>
            <a:off x="1909089" y="2130573"/>
            <a:ext cx="7215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A7CE285-AC12-DE72-9A5B-6185C03D342B}"/>
              </a:ext>
            </a:extLst>
          </p:cNvPr>
          <p:cNvSpPr txBox="1"/>
          <p:nvPr/>
        </p:nvSpPr>
        <p:spPr>
          <a:xfrm>
            <a:off x="899451" y="1985247"/>
            <a:ext cx="1052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SiPM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9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ylinder 6">
            <a:extLst>
              <a:ext uri="{FF2B5EF4-FFF2-40B4-BE49-F238E27FC236}">
                <a16:creationId xmlns:a16="http://schemas.microsoft.com/office/drawing/2014/main" id="{6A85FB2D-7456-4482-0E27-A130E022B4A9}"/>
              </a:ext>
            </a:extLst>
          </p:cNvPr>
          <p:cNvSpPr/>
          <p:nvPr/>
        </p:nvSpPr>
        <p:spPr>
          <a:xfrm>
            <a:off x="4312887" y="1365678"/>
            <a:ext cx="623318" cy="3075361"/>
          </a:xfrm>
          <a:prstGeom prst="can">
            <a:avLst/>
          </a:prstGeom>
          <a:solidFill>
            <a:srgbClr val="2E75B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59FE6-064F-E791-00AA-31479E0F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795495"/>
          </a:xfrm>
        </p:spPr>
        <p:txBody>
          <a:bodyPr>
            <a:normAutofit/>
          </a:bodyPr>
          <a:lstStyle/>
          <a:p>
            <a:r>
              <a:rPr lang="en-US" dirty="0"/>
              <a:t>Photon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73989-A7C8-86C6-9007-7D475D2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420B2-EBC4-466C-BA3D-528752E8DD38}" type="slidenum">
              <a:rPr lang="en-US" smtClean="0"/>
              <a:t>9</a:t>
            </a:fld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680303EE-9A48-6666-7EA1-2D1A3F1168AA}"/>
              </a:ext>
            </a:extLst>
          </p:cNvPr>
          <p:cNvSpPr/>
          <p:nvPr/>
        </p:nvSpPr>
        <p:spPr>
          <a:xfrm>
            <a:off x="4464543" y="2870627"/>
            <a:ext cx="323971" cy="267764"/>
          </a:xfrm>
          <a:prstGeom prst="irregularSeal1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1B7ABC-12D2-7FC2-C698-98D55EF3C4C1}"/>
              </a:ext>
            </a:extLst>
          </p:cNvPr>
          <p:cNvCxnSpPr>
            <a:cxnSpLocks/>
          </p:cNvCxnSpPr>
          <p:nvPr/>
        </p:nvCxnSpPr>
        <p:spPr>
          <a:xfrm flipH="1" flipV="1">
            <a:off x="4759660" y="3053253"/>
            <a:ext cx="369017" cy="21652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BA68031-3AFD-759B-8A78-D5E860CC1E58}"/>
              </a:ext>
            </a:extLst>
          </p:cNvPr>
          <p:cNvGrpSpPr/>
          <p:nvPr/>
        </p:nvGrpSpPr>
        <p:grpSpPr>
          <a:xfrm>
            <a:off x="5969709" y="1367141"/>
            <a:ext cx="3086100" cy="3086100"/>
            <a:chOff x="6540369" y="2327690"/>
            <a:chExt cx="4114800" cy="4114800"/>
          </a:xfrm>
        </p:grpSpPr>
        <p:sp>
          <p:nvSpPr>
            <p:cNvPr id="79" name="Flowchart: Process 78">
              <a:extLst>
                <a:ext uri="{FF2B5EF4-FFF2-40B4-BE49-F238E27FC236}">
                  <a16:creationId xmlns:a16="http://schemas.microsoft.com/office/drawing/2014/main" id="{E075E0B0-F72D-3EE6-F33A-6FDC20F0ABE5}"/>
                </a:ext>
              </a:extLst>
            </p:cNvPr>
            <p:cNvSpPr/>
            <p:nvPr/>
          </p:nvSpPr>
          <p:spPr>
            <a:xfrm>
              <a:off x="6540369" y="2327690"/>
              <a:ext cx="4114800" cy="4114800"/>
            </a:xfrm>
            <a:prstGeom prst="flowChartProcess">
              <a:avLst/>
            </a:prstGeom>
            <a:solidFill>
              <a:srgbClr val="F4F4F4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2BE818B-CFE5-2E96-470F-E91C5309F66C}"/>
                </a:ext>
              </a:extLst>
            </p:cNvPr>
            <p:cNvSpPr>
              <a:spLocks/>
            </p:cNvSpPr>
            <p:nvPr/>
          </p:nvSpPr>
          <p:spPr>
            <a:xfrm>
              <a:off x="9200755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B59BE5F-7C58-48AB-0019-FEFD58505777}"/>
                </a:ext>
              </a:extLst>
            </p:cNvPr>
            <p:cNvSpPr>
              <a:spLocks/>
            </p:cNvSpPr>
            <p:nvPr/>
          </p:nvSpPr>
          <p:spPr>
            <a:xfrm>
              <a:off x="9200755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C2C1749-5CEB-B0C4-3EF0-A6940D8BF622}"/>
                </a:ext>
              </a:extLst>
            </p:cNvPr>
            <p:cNvSpPr>
              <a:spLocks/>
            </p:cNvSpPr>
            <p:nvPr/>
          </p:nvSpPr>
          <p:spPr>
            <a:xfrm>
              <a:off x="7450537" y="4983304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B3D264C-738D-DB51-813F-9CD507198D7F}"/>
                </a:ext>
              </a:extLst>
            </p:cNvPr>
            <p:cNvSpPr>
              <a:spLocks/>
            </p:cNvSpPr>
            <p:nvPr/>
          </p:nvSpPr>
          <p:spPr>
            <a:xfrm>
              <a:off x="7450537" y="3237852"/>
              <a:ext cx="548640" cy="548640"/>
            </a:xfrm>
            <a:prstGeom prst="ellipse">
              <a:avLst/>
            </a:prstGeom>
            <a:solidFill>
              <a:srgbClr val="2E75B6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5B35F13-1626-86B3-0F85-8E243C237CCF}"/>
              </a:ext>
            </a:extLst>
          </p:cNvPr>
          <p:cNvCxnSpPr>
            <a:cxnSpLocks/>
          </p:cNvCxnSpPr>
          <p:nvPr/>
        </p:nvCxnSpPr>
        <p:spPr>
          <a:xfrm flipH="1">
            <a:off x="7196151" y="2910191"/>
            <a:ext cx="359625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B565470-D9E2-B53A-5A16-D9954DED136F}"/>
              </a:ext>
            </a:extLst>
          </p:cNvPr>
          <p:cNvCxnSpPr>
            <a:cxnSpLocks/>
          </p:cNvCxnSpPr>
          <p:nvPr/>
        </p:nvCxnSpPr>
        <p:spPr>
          <a:xfrm flipV="1">
            <a:off x="7196151" y="2659849"/>
            <a:ext cx="154683" cy="2435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E11395A-5B14-09FC-69A0-15B9C80FD22A}"/>
              </a:ext>
            </a:extLst>
          </p:cNvPr>
          <p:cNvCxnSpPr>
            <a:cxnSpLocks/>
          </p:cNvCxnSpPr>
          <p:nvPr/>
        </p:nvCxnSpPr>
        <p:spPr>
          <a:xfrm flipH="1" flipV="1">
            <a:off x="6996126" y="2543168"/>
            <a:ext cx="354708" cy="1166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50F3605-AB6C-CD87-854F-2CC514CF82AC}"/>
              </a:ext>
            </a:extLst>
          </p:cNvPr>
          <p:cNvCxnSpPr>
            <a:cxnSpLocks/>
          </p:cNvCxnSpPr>
          <p:nvPr/>
        </p:nvCxnSpPr>
        <p:spPr>
          <a:xfrm flipH="1" flipV="1">
            <a:off x="6890082" y="2322655"/>
            <a:ext cx="116961" cy="21873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xplosion: 8 Points 87">
            <a:extLst>
              <a:ext uri="{FF2B5EF4-FFF2-40B4-BE49-F238E27FC236}">
                <a16:creationId xmlns:a16="http://schemas.microsoft.com/office/drawing/2014/main" id="{5387D56B-CA9F-8994-CE51-78795FF234D8}"/>
              </a:ext>
            </a:extLst>
          </p:cNvPr>
          <p:cNvSpPr/>
          <p:nvPr/>
        </p:nvSpPr>
        <p:spPr>
          <a:xfrm>
            <a:off x="6738711" y="2178716"/>
            <a:ext cx="243008" cy="175016"/>
          </a:xfrm>
          <a:prstGeom prst="irregularSeal1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Explosion: 14 Points 88">
            <a:extLst>
              <a:ext uri="{FF2B5EF4-FFF2-40B4-BE49-F238E27FC236}">
                <a16:creationId xmlns:a16="http://schemas.microsoft.com/office/drawing/2014/main" id="{73571893-3C37-7CE1-6C33-F7CE8F2778A5}"/>
              </a:ext>
            </a:extLst>
          </p:cNvPr>
          <p:cNvSpPr/>
          <p:nvPr/>
        </p:nvSpPr>
        <p:spPr>
          <a:xfrm>
            <a:off x="7407258" y="2804091"/>
            <a:ext cx="297036" cy="21220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09518E-377E-9037-2F72-12E8FC7C4E7E}"/>
              </a:ext>
            </a:extLst>
          </p:cNvPr>
          <p:cNvCxnSpPr>
            <a:cxnSpLocks/>
          </p:cNvCxnSpPr>
          <p:nvPr/>
        </p:nvCxnSpPr>
        <p:spPr>
          <a:xfrm flipH="1">
            <a:off x="5225185" y="3625865"/>
            <a:ext cx="460802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52395E-C26D-A15B-41E0-57B7A16EB130}"/>
              </a:ext>
            </a:extLst>
          </p:cNvPr>
          <p:cNvCxnSpPr>
            <a:cxnSpLocks/>
          </p:cNvCxnSpPr>
          <p:nvPr/>
        </p:nvCxnSpPr>
        <p:spPr>
          <a:xfrm flipV="1">
            <a:off x="5238604" y="3138391"/>
            <a:ext cx="218558" cy="4642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BB8E-0691-81C1-A455-36AB1071F837}"/>
              </a:ext>
            </a:extLst>
          </p:cNvPr>
          <p:cNvCxnSpPr>
            <a:cxnSpLocks/>
          </p:cNvCxnSpPr>
          <p:nvPr/>
        </p:nvCxnSpPr>
        <p:spPr>
          <a:xfrm flipH="1">
            <a:off x="5126337" y="3138391"/>
            <a:ext cx="330826" cy="12045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B3AAC248-E868-8396-E20E-8B079D8C92B1}"/>
              </a:ext>
            </a:extLst>
          </p:cNvPr>
          <p:cNvSpPr/>
          <p:nvPr/>
        </p:nvSpPr>
        <p:spPr>
          <a:xfrm>
            <a:off x="5501218" y="3432046"/>
            <a:ext cx="409439" cy="341261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/>
              <a:t> 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E685DE3A-2526-0E73-DDE3-9DD0C6F01A94}"/>
              </a:ext>
            </a:extLst>
          </p:cNvPr>
          <p:cNvSpPr/>
          <p:nvPr/>
        </p:nvSpPr>
        <p:spPr>
          <a:xfrm>
            <a:off x="4232451" y="1189082"/>
            <a:ext cx="791588" cy="383748"/>
          </a:xfrm>
          <a:prstGeom prst="cube">
            <a:avLst/>
          </a:prstGeom>
          <a:solidFill>
            <a:srgbClr val="FF0000">
              <a:alpha val="8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0F5DE32-220D-3C1D-9315-6E962303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266325"/>
            <a:ext cx="3808715" cy="33027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1) Photon produced by incident particle scatters until absorption.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95252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C9DAF8"/>
      </a:dk1>
      <a:lt1>
        <a:srgbClr val="FFFFFF"/>
      </a:lt1>
      <a:dk2>
        <a:srgbClr val="999999"/>
      </a:dk2>
      <a:lt2>
        <a:srgbClr val="999999"/>
      </a:lt2>
      <a:accent1>
        <a:srgbClr val="1C4587"/>
      </a:accent1>
      <a:accent2>
        <a:srgbClr val="CE93D8"/>
      </a:accent2>
      <a:accent3>
        <a:srgbClr val="1C4587"/>
      </a:accent3>
      <a:accent4>
        <a:srgbClr val="FF9800"/>
      </a:accent4>
      <a:accent5>
        <a:srgbClr val="009668"/>
      </a:accent5>
      <a:accent6>
        <a:srgbClr val="EEFF41"/>
      </a:accent6>
      <a:hlink>
        <a:srgbClr val="5DC2C2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1656</Words>
  <Application>Microsoft Office PowerPoint</Application>
  <PresentationFormat>On-screen Show (16:9)</PresentationFormat>
  <Paragraphs>380</Paragraphs>
  <Slides>37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Calibri</vt:lpstr>
      <vt:lpstr>PT Sans Narrow</vt:lpstr>
      <vt:lpstr>Arial</vt:lpstr>
      <vt:lpstr>Open Sans</vt:lpstr>
      <vt:lpstr>Gadugi</vt:lpstr>
      <vt:lpstr>Cambria Math</vt:lpstr>
      <vt:lpstr>Calibri Light</vt:lpstr>
      <vt:lpstr>Tropic</vt:lpstr>
      <vt:lpstr>Office Theme</vt:lpstr>
      <vt:lpstr>Deep Learning in CLOUD: Event Reconstruction in an Opaque Scintillator</vt:lpstr>
      <vt:lpstr>Outline</vt:lpstr>
      <vt:lpstr>ML Challenges in Neutrino Physics</vt:lpstr>
      <vt:lpstr>Event Reconstruction</vt:lpstr>
      <vt:lpstr>Event Reconstruction</vt:lpstr>
      <vt:lpstr>Event Reconstruction</vt:lpstr>
      <vt:lpstr>Outline</vt:lpstr>
      <vt:lpstr>Observations in LiquidO</vt:lpstr>
      <vt:lpstr>Photon Dynamics</vt:lpstr>
      <vt:lpstr>Photon Dynamics</vt:lpstr>
      <vt:lpstr>Photon Dynamics</vt:lpstr>
      <vt:lpstr>Simulated Observation</vt:lpstr>
      <vt:lpstr>Chooz LiquidO Ultranear Detector (CLOUD)</vt:lpstr>
      <vt:lpstr>Outline</vt:lpstr>
      <vt:lpstr>ML Technique for Reconstruction</vt:lpstr>
      <vt:lpstr>Teaching an Old Classifier New Tricks</vt:lpstr>
      <vt:lpstr>Teaching an Old Classifier New Tricks</vt:lpstr>
      <vt:lpstr>Procedure for Neural Ratio Estimators</vt:lpstr>
      <vt:lpstr>Data Geometry and Inference Model</vt:lpstr>
      <vt:lpstr>Inference Modelling</vt:lpstr>
      <vt:lpstr>Inference Modelling</vt:lpstr>
      <vt:lpstr>Extended Maximum Likelihood (EML)</vt:lpstr>
      <vt:lpstr>HITMAN: Event Reconstruction Software</vt:lpstr>
      <vt:lpstr>Outline</vt:lpstr>
      <vt:lpstr>Event reconstruction in CLOUD</vt:lpstr>
      <vt:lpstr>Quantifying Detector Performance</vt:lpstr>
      <vt:lpstr>Reconstruction Results</vt:lpstr>
      <vt:lpstr>Additional Applications: Eos</vt:lpstr>
      <vt:lpstr>Network Validation &amp; Event Generation</vt:lpstr>
      <vt:lpstr>Future Work</vt:lpstr>
      <vt:lpstr>Backup Slides</vt:lpstr>
      <vt:lpstr>Neural Ratio Estimator; Theory</vt:lpstr>
      <vt:lpstr>Extended Maximum Likelihood (EML)</vt:lpstr>
      <vt:lpstr>Extended Maximum Likelihood</vt:lpstr>
      <vt:lpstr>Extended Maximum Likelihood</vt:lpstr>
      <vt:lpstr>Extended Maximum Likelihood</vt:lpstr>
      <vt:lpstr>The Extended Maximum Likelihood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Upgrade </dc:title>
  <cp:lastModifiedBy>Wendel, Garrett Michael</cp:lastModifiedBy>
  <cp:revision>188</cp:revision>
  <dcterms:modified xsi:type="dcterms:W3CDTF">2024-06-27T12:48:08Z</dcterms:modified>
</cp:coreProperties>
</file>